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289" r:id="rId3"/>
    <p:sldId id="290" r:id="rId4"/>
    <p:sldId id="291" r:id="rId5"/>
    <p:sldId id="292" r:id="rId6"/>
    <p:sldId id="310" r:id="rId7"/>
    <p:sldId id="257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4" r:id="rId16"/>
    <p:sldId id="285" r:id="rId17"/>
    <p:sldId id="307" r:id="rId18"/>
    <p:sldId id="308" r:id="rId19"/>
    <p:sldId id="294" r:id="rId20"/>
    <p:sldId id="311" r:id="rId21"/>
    <p:sldId id="295" r:id="rId22"/>
    <p:sldId id="296" r:id="rId23"/>
    <p:sldId id="297" r:id="rId24"/>
    <p:sldId id="298" r:id="rId25"/>
    <p:sldId id="299" r:id="rId26"/>
    <p:sldId id="301" r:id="rId27"/>
    <p:sldId id="302" r:id="rId28"/>
    <p:sldId id="303" r:id="rId29"/>
    <p:sldId id="304" r:id="rId30"/>
    <p:sldId id="305" r:id="rId31"/>
    <p:sldId id="309" r:id="rId32"/>
    <p:sldId id="293" r:id="rId33"/>
    <p:sldId id="258" r:id="rId34"/>
    <p:sldId id="259" r:id="rId35"/>
    <p:sldId id="260" r:id="rId36"/>
    <p:sldId id="261" r:id="rId37"/>
    <p:sldId id="312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313" r:id="rId48"/>
    <p:sldId id="271" r:id="rId49"/>
    <p:sldId id="314" r:id="rId50"/>
    <p:sldId id="316" r:id="rId51"/>
    <p:sldId id="272" r:id="rId52"/>
    <p:sldId id="273" r:id="rId53"/>
    <p:sldId id="274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High Tower Text" pitchFamily="18" charset="0"/>
                <a:ea typeface="+mj-ea"/>
                <a:cs typeface="+mj-cs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High Tower Text" pitchFamily="18" charset="0"/>
                <a:ea typeface="+mj-ea"/>
                <a:cs typeface="+mj-cs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High Tower Text" pitchFamily="18" charset="0"/>
                <a:ea typeface="+mj-ea"/>
                <a:cs typeface="+mj-cs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High Tower Text" pitchFamily="18" charset="0"/>
                <a:ea typeface="+mj-ea"/>
                <a:cs typeface="+mj-cs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FA9414-AA08-44C2-8B43-84A6B87536F9}" type="datetimeFigureOut">
              <a:rPr lang="zh-TW" altLang="en-US" smtClean="0"/>
              <a:t>2011-09-07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7A1C16-7F96-4D6B-9B01-8AB42DAB66DA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High Tower Text" pitchFamily="18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m.bell-labs.com/who/dm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m.uiuc.edu/webmonkeys/book/c_guide/2.1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_preprocessor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m.uiuc.edu/webmonkeys/book/c_guide/2.1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_preprocessor" TargetMode="Externa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203.64.52.1/~anny/972Cproject/097305/097305-02.exe" TargetMode="External"/><Relationship Id="rId3" Type="http://schemas.openxmlformats.org/officeDocument/2006/relationships/hyperlink" Target="http://www.fg.tp.edu.tw/~anny/962Cproject/63515/63515-06.exe" TargetMode="External"/><Relationship Id="rId7" Type="http://schemas.openxmlformats.org/officeDocument/2006/relationships/hyperlink" Target="http://203.64.52.1/~anny/972Cproject/097305/097305-09.ex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03.64.52.1/~anny/cproject/53503/535003-08-16-42-43-music-test.exe" TargetMode="External"/><Relationship Id="rId5" Type="http://schemas.openxmlformats.org/officeDocument/2006/relationships/hyperlink" Target="http://www.fg.tp.edu.tw/~anny/962Cproject/63514/63514-08.exe" TargetMode="External"/><Relationship Id="rId10" Type="http://schemas.openxmlformats.org/officeDocument/2006/relationships/hyperlink" Target="http://www.fg.tp.edu.tw/~anny/" TargetMode="External"/><Relationship Id="rId4" Type="http://schemas.openxmlformats.org/officeDocument/2006/relationships/hyperlink" Target="http://www.fg.tp.edu.tw/~anny/962Cproject/63513/63513-05.exe" TargetMode="External"/><Relationship Id="rId9" Type="http://schemas.openxmlformats.org/officeDocument/2006/relationships/hyperlink" Target="http://203.64.52.1/~anny/972Cproject/097305/097305-05.exe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Word_97_-_2003___1.doc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g.tp.edu.tw/~anny/blog/wp-content/uploads/2010/03/%E6%8E%A5%E6%AB%BB%E6%A1%83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fg.tp.edu.tw/~anny/blog/wp-content/uploads/2010/03/%E4%B8%8A%E8%AA%B2%E4%B8%8D%E8%A6%81%E7%9C%8B%E5%B0%8F%E8%AA%AA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upgrade-your-li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746292"/>
            <a:ext cx="4643470" cy="5449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5StepLo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Fin108s-Problem-Solving-Process-For-Business-Analys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"/>
            <a:ext cx="5429288" cy="677229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team-problem-solv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764627"/>
            <a:ext cx="5480508" cy="537901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teamwo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14290"/>
            <a:ext cx="5997455" cy="63579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Ruby_on_Rails_Pair_Programming_Ali_Crockett_and_JenMei_W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0034" y="642918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Pair Programming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2009-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100355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air-programming-stu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071546"/>
            <a:ext cx="5214974" cy="5465293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+mn-lt"/>
                <a:ea typeface="新細明體" pitchFamily="18" charset="-120"/>
              </a:rPr>
              <a:t>Pair Programming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rgbClr val="C00000"/>
                </a:solidFill>
                <a:ea typeface="新細明體" pitchFamily="18" charset="-120"/>
              </a:rPr>
              <a:t>Driver</a:t>
            </a:r>
            <a:r>
              <a:rPr lang="en-US" altLang="zh-TW" dirty="0" smtClean="0">
                <a:ea typeface="新細明體" pitchFamily="18" charset="-120"/>
              </a:rPr>
              <a:t> and </a:t>
            </a:r>
            <a:r>
              <a:rPr lang="en-US" altLang="zh-TW" b="1" dirty="0" smtClean="0">
                <a:solidFill>
                  <a:srgbClr val="C00000"/>
                </a:solidFill>
                <a:ea typeface="新細明體" pitchFamily="18" charset="-120"/>
              </a:rPr>
              <a:t>Navigator</a:t>
            </a:r>
            <a:r>
              <a:rPr lang="en-US" altLang="zh-TW" dirty="0" smtClean="0">
                <a:ea typeface="新細明體" pitchFamily="18" charset="-120"/>
              </a:rPr>
              <a:t> working together on one task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Roles </a:t>
            </a:r>
            <a:r>
              <a:rPr lang="en-US" altLang="zh-TW" b="1" dirty="0" smtClean="0">
                <a:solidFill>
                  <a:srgbClr val="C00000"/>
                </a:solidFill>
                <a:ea typeface="新細明體" pitchFamily="18" charset="-120"/>
              </a:rPr>
              <a:t>changing often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Collective responsibility for outcome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Bringing together of multiple perspectives, experiences, abilities, and expertise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+mn-lt"/>
                <a:ea typeface="新細明體" pitchFamily="18" charset="-120"/>
              </a:rPr>
              <a:t>Why pair?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Higher quality code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Faster cycle time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Enhanced trust/teamwork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Knowledge transfer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Enhanced learning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More fun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rogramming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571480"/>
            <a:ext cx="5429288" cy="544279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phone-program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864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Android_Programming_Tutorials_V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4238628" cy="4238628"/>
          </a:xfrm>
          <a:prstGeom prst="rect">
            <a:avLst/>
          </a:prstGeom>
        </p:spPr>
      </p:pic>
      <p:pic>
        <p:nvPicPr>
          <p:cNvPr id="3" name="圖片 2" descr="Professional_2D00_iPhone_2D00_and_2D00_iPad_2D00_Database_2D00_Application_2D00_Program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643050"/>
            <a:ext cx="3800475" cy="4762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greenfoo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500042"/>
            <a:ext cx="3810000" cy="3810000"/>
          </a:xfrm>
          <a:prstGeom prst="rect">
            <a:avLst/>
          </a:prstGeom>
        </p:spPr>
      </p:pic>
      <p:pic>
        <p:nvPicPr>
          <p:cNvPr id="3" name="圖片 2" descr="iPhoneSDK Program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357298"/>
            <a:ext cx="3829050" cy="4762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Game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85728"/>
            <a:ext cx="3381375" cy="5076825"/>
          </a:xfrm>
          <a:prstGeom prst="rect">
            <a:avLst/>
          </a:prstGeom>
        </p:spPr>
      </p:pic>
      <p:pic>
        <p:nvPicPr>
          <p:cNvPr id="3" name="圖片 2" descr="Game Programming Gems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714488"/>
            <a:ext cx="3800475" cy="4762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++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928670"/>
            <a:ext cx="3752850" cy="4762500"/>
          </a:xfrm>
          <a:prstGeom prst="rect">
            <a:avLst/>
          </a:prstGeom>
        </p:spPr>
      </p:pic>
      <p:pic>
        <p:nvPicPr>
          <p:cNvPr id="3" name="圖片 2" descr="C++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928670"/>
            <a:ext cx="3848100" cy="47625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Programming_language_text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62308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the-c-programming-langu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42918"/>
            <a:ext cx="5500726" cy="550072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rogramming-languag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4364214" cy="5755426"/>
          </a:xfrm>
          <a:prstGeom prst="rect">
            <a:avLst/>
          </a:prstGeom>
        </p:spPr>
      </p:pic>
      <p:pic>
        <p:nvPicPr>
          <p:cNvPr id="3" name="圖片 2" descr="tiobe_index_april_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28604"/>
            <a:ext cx="4149597" cy="5756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 ProgrammingLangu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0" y="738187"/>
            <a:ext cx="8953500" cy="53816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285860"/>
            <a:ext cx="5929354" cy="444701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PhoneSDK Programmi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13831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_compil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5728"/>
            <a:ext cx="6429420" cy="64294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00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ada-love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857232"/>
            <a:ext cx="5095880" cy="30575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00232" y="4143380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world’s first computer programmer. You read that right, a woman was the first programmer! Born in 1815, Lovelace wrote programs for an early analytical engine built by Charles Babbage.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43042" y="5715016"/>
            <a:ext cx="6595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</a:rPr>
              <a:t>Women will take over the world!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rogramm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0"/>
            <a:ext cx="7215238" cy="53578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55721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熱情能驅動他們把軟體的某一個面向雕琢到極致，這需要超乎常人的毅力和堅持，以及絕不向壓力妥協的精神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>
                <a:ea typeface="標楷體" pitchFamily="65" charset="-120"/>
              </a:rPr>
              <a:t>The C Language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87508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pitchFamily="18" charset="-120"/>
              </a:rPr>
              <a:t>Currently, the most commonly-used language for embedded systems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zh-TW" sz="2600" dirty="0" smtClean="0">
                <a:ea typeface="新細明體" pitchFamily="18" charset="-120"/>
              </a:rPr>
              <a:t>High-level assembly</a:t>
            </a:r>
          </a:p>
          <a:p>
            <a:r>
              <a:rPr lang="en-US" altLang="zh-TW" dirty="0" smtClean="0">
                <a:ea typeface="新細明體" pitchFamily="18" charset="-120"/>
              </a:rPr>
              <a:t>Very portable</a:t>
            </a:r>
            <a:endParaRPr lang="en-US" altLang="zh-TW" dirty="0" smtClean="0">
              <a:ea typeface="新細明體" pitchFamily="18" charset="-120"/>
              <a:sym typeface="Symbol" pitchFamily="18" charset="2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zh-TW" sz="2600" dirty="0" smtClean="0">
                <a:ea typeface="新細明體" pitchFamily="18" charset="-120"/>
              </a:rPr>
              <a:t>compilers exist for virtually every processor</a:t>
            </a:r>
          </a:p>
          <a:p>
            <a:r>
              <a:rPr lang="en-US" altLang="zh-TW" dirty="0" smtClean="0">
                <a:ea typeface="新細明體" pitchFamily="18" charset="-120"/>
              </a:rPr>
              <a:t>Easy-to-understand compilation </a:t>
            </a:r>
          </a:p>
          <a:p>
            <a:r>
              <a:rPr lang="en-US" altLang="zh-TW" dirty="0" smtClean="0">
                <a:ea typeface="新細明體" pitchFamily="18" charset="-120"/>
              </a:rPr>
              <a:t>Produces efficient code</a:t>
            </a:r>
          </a:p>
          <a:p>
            <a:r>
              <a:rPr lang="en-US" altLang="zh-TW" dirty="0" smtClean="0">
                <a:ea typeface="新細明體" pitchFamily="18" charset="-120"/>
              </a:rPr>
              <a:t>Fairly concise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/>
              <a:t>C History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0195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dirty="0" smtClean="0">
                <a:latin typeface="Comic Sans MS" pitchFamily="66" charset="0"/>
              </a:rPr>
              <a:t>Developed between 1969 and 1973 along with </a:t>
            </a:r>
            <a:r>
              <a:rPr lang="en-US" altLang="zh-TW" sz="2400" dirty="0" smtClean="0">
                <a:solidFill>
                  <a:srgbClr val="0033CC"/>
                </a:solidFill>
                <a:latin typeface="Comic Sans MS" pitchFamily="66" charset="0"/>
              </a:rPr>
              <a:t>Unix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 smtClean="0">
                <a:latin typeface="Comic Sans MS" pitchFamily="66" charset="0"/>
              </a:rPr>
              <a:t>Due mostly to </a:t>
            </a:r>
            <a:r>
              <a:rPr lang="en-US" altLang="zh-TW" sz="2400" dirty="0" smtClean="0">
                <a:solidFill>
                  <a:srgbClr val="0033CC"/>
                </a:solidFill>
                <a:latin typeface="Comic Sans MS" pitchFamily="66" charset="0"/>
              </a:rPr>
              <a:t>Dennis Ritchie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 smtClean="0">
                <a:latin typeface="Comic Sans MS" pitchFamily="66" charset="0"/>
              </a:rPr>
              <a:t>Designed for </a:t>
            </a:r>
            <a:r>
              <a:rPr lang="en-US" altLang="zh-TW" sz="2400" dirty="0" smtClean="0">
                <a:solidFill>
                  <a:srgbClr val="0033CC"/>
                </a:solidFill>
                <a:latin typeface="Comic Sans MS" pitchFamily="66" charset="0"/>
              </a:rPr>
              <a:t>systems programming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 smtClean="0">
                <a:solidFill>
                  <a:srgbClr val="CC3300"/>
                </a:solidFill>
                <a:latin typeface="Comic Sans MS" pitchFamily="66" charset="0"/>
              </a:rPr>
              <a:t>Operating systems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 smtClean="0">
                <a:solidFill>
                  <a:srgbClr val="CC3300"/>
                </a:solidFill>
                <a:latin typeface="Comic Sans MS" pitchFamily="66" charset="0"/>
              </a:rPr>
              <a:t>Utility programs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 smtClean="0">
                <a:solidFill>
                  <a:srgbClr val="CC3300"/>
                </a:solidFill>
                <a:latin typeface="Comic Sans MS" pitchFamily="66" charset="0"/>
              </a:rPr>
              <a:t>Compilers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000" dirty="0" smtClean="0">
                <a:solidFill>
                  <a:srgbClr val="CC3300"/>
                </a:solidFill>
                <a:latin typeface="Comic Sans MS" pitchFamily="66" charset="0"/>
              </a:rPr>
              <a:t>Filters</a:t>
            </a:r>
          </a:p>
        </p:txBody>
      </p:sp>
      <p:pic>
        <p:nvPicPr>
          <p:cNvPr id="10244" name="Picture 4" descr="DMR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997200"/>
            <a:ext cx="14287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smtClean="0"/>
              <a:t>Computer Architecture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98513" y="2420938"/>
            <a:ext cx="7661275" cy="4032250"/>
            <a:chOff x="549" y="1525"/>
            <a:chExt cx="4826" cy="2540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2380" y="1525"/>
              <a:ext cx="1134" cy="1587"/>
              <a:chOff x="2290" y="1344"/>
              <a:chExt cx="1134" cy="1587"/>
            </a:xfrm>
          </p:grpSpPr>
          <p:sp>
            <p:nvSpPr>
              <p:cNvPr id="8219" name="Rectangle 12"/>
              <p:cNvSpPr>
                <a:spLocks noChangeArrowheads="1"/>
              </p:cNvSpPr>
              <p:nvPr/>
            </p:nvSpPr>
            <p:spPr bwMode="auto">
              <a:xfrm>
                <a:off x="2290" y="1344"/>
                <a:ext cx="1134" cy="1587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zh-TW" altLang="zh-TW" sz="1800"/>
              </a:p>
            </p:txBody>
          </p:sp>
          <p:sp>
            <p:nvSpPr>
              <p:cNvPr id="8220" name="Rectangle 5"/>
              <p:cNvSpPr>
                <a:spLocks noChangeArrowheads="1"/>
              </p:cNvSpPr>
              <p:nvPr/>
            </p:nvSpPr>
            <p:spPr bwMode="auto">
              <a:xfrm>
                <a:off x="2562" y="1661"/>
                <a:ext cx="590" cy="362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1800"/>
                  <a:t>ALU</a:t>
                </a:r>
              </a:p>
            </p:txBody>
          </p:sp>
          <p:sp>
            <p:nvSpPr>
              <p:cNvPr id="8221" name="Rectangle 6"/>
              <p:cNvSpPr>
                <a:spLocks noChangeArrowheads="1"/>
              </p:cNvSpPr>
              <p:nvPr/>
            </p:nvSpPr>
            <p:spPr bwMode="auto">
              <a:xfrm>
                <a:off x="2562" y="2387"/>
                <a:ext cx="590" cy="362"/>
              </a:xfrm>
              <a:prstGeom prst="rect">
                <a:avLst/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zh-TW" sz="1800"/>
                  <a:t>Control</a:t>
                </a:r>
              </a:p>
            </p:txBody>
          </p:sp>
          <p:cxnSp>
            <p:nvCxnSpPr>
              <p:cNvPr id="8222" name="AutoShape 10"/>
              <p:cNvCxnSpPr>
                <a:cxnSpLocks noChangeShapeType="1"/>
                <a:stCxn id="8221" idx="0"/>
                <a:endCxn id="8220" idx="2"/>
              </p:cNvCxnSpPr>
              <p:nvPr/>
            </p:nvCxnSpPr>
            <p:spPr bwMode="auto">
              <a:xfrm flipV="1">
                <a:off x="2857" y="2023"/>
                <a:ext cx="0" cy="364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8223" name="Rectangle 14"/>
              <p:cNvSpPr>
                <a:spLocks noChangeArrowheads="1"/>
              </p:cNvSpPr>
              <p:nvPr/>
            </p:nvSpPr>
            <p:spPr bwMode="auto">
              <a:xfrm>
                <a:off x="2562" y="1706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Rectangle 15"/>
              <p:cNvSpPr>
                <a:spLocks noChangeArrowheads="1"/>
              </p:cNvSpPr>
              <p:nvPr/>
            </p:nvSpPr>
            <p:spPr bwMode="auto">
              <a:xfrm>
                <a:off x="2562" y="1888"/>
                <a:ext cx="4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Rectangle 18"/>
              <p:cNvSpPr>
                <a:spLocks noChangeArrowheads="1"/>
              </p:cNvSpPr>
              <p:nvPr/>
            </p:nvSpPr>
            <p:spPr bwMode="auto">
              <a:xfrm>
                <a:off x="2290" y="2341"/>
                <a:ext cx="4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6" name="Rectangle 19"/>
              <p:cNvSpPr>
                <a:spLocks noChangeArrowheads="1"/>
              </p:cNvSpPr>
              <p:nvPr/>
            </p:nvSpPr>
            <p:spPr bwMode="auto">
              <a:xfrm>
                <a:off x="3378" y="2341"/>
                <a:ext cx="4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7" name="Rectangle 25"/>
              <p:cNvSpPr>
                <a:spLocks noChangeArrowheads="1"/>
              </p:cNvSpPr>
              <p:nvPr/>
            </p:nvSpPr>
            <p:spPr bwMode="auto">
              <a:xfrm>
                <a:off x="3106" y="1776"/>
                <a:ext cx="46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Rectangle 31"/>
              <p:cNvSpPr>
                <a:spLocks noChangeArrowheads="1"/>
              </p:cNvSpPr>
              <p:nvPr/>
            </p:nvSpPr>
            <p:spPr bwMode="auto">
              <a:xfrm>
                <a:off x="2290" y="1385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1800"/>
                  <a:t>CPU</a:t>
                </a:r>
              </a:p>
            </p:txBody>
          </p:sp>
        </p:grpSp>
        <p:sp>
          <p:nvSpPr>
            <p:cNvPr id="8197" name="Rectangle 7"/>
            <p:cNvSpPr>
              <a:spLocks noChangeArrowheads="1"/>
            </p:cNvSpPr>
            <p:nvPr/>
          </p:nvSpPr>
          <p:spPr bwMode="auto">
            <a:xfrm>
              <a:off x="1337" y="2205"/>
              <a:ext cx="545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1800"/>
                <a:t>Input</a:t>
              </a:r>
            </a:p>
          </p:txBody>
        </p:sp>
        <p:sp>
          <p:nvSpPr>
            <p:cNvPr id="8198" name="Rectangle 8"/>
            <p:cNvSpPr>
              <a:spLocks noChangeArrowheads="1"/>
            </p:cNvSpPr>
            <p:nvPr/>
          </p:nvSpPr>
          <p:spPr bwMode="auto">
            <a:xfrm>
              <a:off x="4104" y="2205"/>
              <a:ext cx="545" cy="7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1800"/>
                <a:t>Output</a:t>
              </a:r>
            </a:p>
          </p:txBody>
        </p:sp>
        <p:sp>
          <p:nvSpPr>
            <p:cNvPr id="8199" name="Rectangle 9"/>
            <p:cNvSpPr>
              <a:spLocks noChangeArrowheads="1"/>
            </p:cNvSpPr>
            <p:nvPr/>
          </p:nvSpPr>
          <p:spPr bwMode="auto">
            <a:xfrm>
              <a:off x="2652" y="3339"/>
              <a:ext cx="590" cy="72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sz="1800"/>
                <a:t>Memory</a:t>
              </a:r>
            </a:p>
          </p:txBody>
        </p:sp>
        <p:cxnSp>
          <p:nvCxnSpPr>
            <p:cNvPr id="8200" name="AutoShape 11"/>
            <p:cNvCxnSpPr>
              <a:cxnSpLocks noChangeShapeType="1"/>
              <a:stCxn id="8221" idx="2"/>
              <a:endCxn id="8199" idx="0"/>
            </p:cNvCxnSpPr>
            <p:nvPr/>
          </p:nvCxnSpPr>
          <p:spPr bwMode="auto">
            <a:xfrm>
              <a:off x="2947" y="2930"/>
              <a:ext cx="0" cy="409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8201" name="AutoShape 13"/>
            <p:cNvCxnSpPr>
              <a:cxnSpLocks noChangeShapeType="1"/>
              <a:stCxn id="8197" idx="0"/>
              <a:endCxn id="8223" idx="1"/>
            </p:cNvCxnSpPr>
            <p:nvPr/>
          </p:nvCxnSpPr>
          <p:spPr bwMode="auto">
            <a:xfrm rot="-5400000">
              <a:off x="1995" y="1548"/>
              <a:ext cx="272" cy="104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202" name="AutoShape 16"/>
            <p:cNvCxnSpPr>
              <a:cxnSpLocks noChangeShapeType="1"/>
              <a:stCxn id="8205" idx="1"/>
              <a:endCxn id="8224" idx="1"/>
            </p:cNvCxnSpPr>
            <p:nvPr/>
          </p:nvCxnSpPr>
          <p:spPr bwMode="auto">
            <a:xfrm rot="10800000" flipH="1">
              <a:off x="2652" y="2115"/>
              <a:ext cx="1" cy="1383"/>
            </a:xfrm>
            <a:prstGeom prst="bentConnector3">
              <a:avLst>
                <a:gd name="adj1" fmla="val -43800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203" name="AutoShape 17"/>
            <p:cNvCxnSpPr>
              <a:cxnSpLocks noChangeShapeType="1"/>
              <a:stCxn id="8225" idx="1"/>
              <a:endCxn id="8197" idx="3"/>
            </p:cNvCxnSpPr>
            <p:nvPr/>
          </p:nvCxnSpPr>
          <p:spPr bwMode="auto">
            <a:xfrm flipH="1">
              <a:off x="1882" y="2591"/>
              <a:ext cx="49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04" name="AutoShape 20"/>
            <p:cNvCxnSpPr>
              <a:cxnSpLocks noChangeShapeType="1"/>
              <a:stCxn id="8226" idx="3"/>
              <a:endCxn id="8198" idx="1"/>
            </p:cNvCxnSpPr>
            <p:nvPr/>
          </p:nvCxnSpPr>
          <p:spPr bwMode="auto">
            <a:xfrm>
              <a:off x="3514" y="2591"/>
              <a:ext cx="59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05" name="Rectangle 21"/>
            <p:cNvSpPr>
              <a:spLocks noChangeArrowheads="1"/>
            </p:cNvSpPr>
            <p:nvPr/>
          </p:nvSpPr>
          <p:spPr bwMode="auto">
            <a:xfrm>
              <a:off x="2652" y="3429"/>
              <a:ext cx="4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06" name="Rectangle 22"/>
            <p:cNvSpPr>
              <a:spLocks noChangeArrowheads="1"/>
            </p:cNvSpPr>
            <p:nvPr/>
          </p:nvSpPr>
          <p:spPr bwMode="auto">
            <a:xfrm>
              <a:off x="2652" y="3838"/>
              <a:ext cx="4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8207" name="AutoShape 23"/>
            <p:cNvCxnSpPr>
              <a:cxnSpLocks noChangeShapeType="1"/>
              <a:stCxn id="8206" idx="1"/>
              <a:endCxn id="8197" idx="2"/>
            </p:cNvCxnSpPr>
            <p:nvPr/>
          </p:nvCxnSpPr>
          <p:spPr bwMode="auto">
            <a:xfrm rot="10800000">
              <a:off x="1610" y="2976"/>
              <a:ext cx="1042" cy="93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208" name="AutoShape 24"/>
            <p:cNvCxnSpPr>
              <a:cxnSpLocks noChangeShapeType="1"/>
              <a:stCxn id="8227" idx="3"/>
              <a:endCxn id="8198" idx="0"/>
            </p:cNvCxnSpPr>
            <p:nvPr/>
          </p:nvCxnSpPr>
          <p:spPr bwMode="auto">
            <a:xfrm>
              <a:off x="3242" y="2026"/>
              <a:ext cx="1135" cy="17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8209" name="Rectangle 26"/>
            <p:cNvSpPr>
              <a:spLocks noChangeArrowheads="1"/>
            </p:cNvSpPr>
            <p:nvPr/>
          </p:nvSpPr>
          <p:spPr bwMode="auto">
            <a:xfrm>
              <a:off x="3197" y="3430"/>
              <a:ext cx="4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8210" name="AutoShape 27"/>
            <p:cNvCxnSpPr>
              <a:cxnSpLocks noChangeShapeType="1"/>
              <a:stCxn id="8227" idx="3"/>
              <a:endCxn id="8209" idx="3"/>
            </p:cNvCxnSpPr>
            <p:nvPr/>
          </p:nvCxnSpPr>
          <p:spPr bwMode="auto">
            <a:xfrm>
              <a:off x="3242" y="2026"/>
              <a:ext cx="1" cy="1473"/>
            </a:xfrm>
            <a:prstGeom prst="bentConnector3">
              <a:avLst>
                <a:gd name="adj1" fmla="val 44000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8211" name="Rectangle 28"/>
            <p:cNvSpPr>
              <a:spLocks noChangeArrowheads="1"/>
            </p:cNvSpPr>
            <p:nvPr/>
          </p:nvSpPr>
          <p:spPr bwMode="auto">
            <a:xfrm>
              <a:off x="3197" y="3837"/>
              <a:ext cx="46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8212" name="AutoShape 29"/>
            <p:cNvCxnSpPr>
              <a:cxnSpLocks noChangeShapeType="1"/>
              <a:stCxn id="8211" idx="3"/>
              <a:endCxn id="8198" idx="2"/>
            </p:cNvCxnSpPr>
            <p:nvPr/>
          </p:nvCxnSpPr>
          <p:spPr bwMode="auto">
            <a:xfrm flipV="1">
              <a:off x="3243" y="2976"/>
              <a:ext cx="1134" cy="93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8213" name="Rectangle 33"/>
            <p:cNvSpPr>
              <a:spLocks noChangeArrowheads="1"/>
            </p:cNvSpPr>
            <p:nvPr/>
          </p:nvSpPr>
          <p:spPr bwMode="auto">
            <a:xfrm>
              <a:off x="702" y="2523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8214" name="AutoShape 34"/>
            <p:cNvCxnSpPr>
              <a:cxnSpLocks noChangeShapeType="1"/>
              <a:stCxn id="8213" idx="3"/>
              <a:endCxn id="8197" idx="1"/>
            </p:cNvCxnSpPr>
            <p:nvPr/>
          </p:nvCxnSpPr>
          <p:spPr bwMode="auto">
            <a:xfrm>
              <a:off x="838" y="2591"/>
              <a:ext cx="499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15" name="Rectangle 35"/>
            <p:cNvSpPr>
              <a:spLocks noChangeArrowheads="1"/>
            </p:cNvSpPr>
            <p:nvPr/>
          </p:nvSpPr>
          <p:spPr bwMode="auto">
            <a:xfrm>
              <a:off x="5193" y="2523"/>
              <a:ext cx="1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8216" name="AutoShape 36"/>
            <p:cNvCxnSpPr>
              <a:cxnSpLocks noChangeShapeType="1"/>
              <a:stCxn id="8198" idx="3"/>
              <a:endCxn id="8215" idx="1"/>
            </p:cNvCxnSpPr>
            <p:nvPr/>
          </p:nvCxnSpPr>
          <p:spPr bwMode="auto">
            <a:xfrm>
              <a:off x="4649" y="2591"/>
              <a:ext cx="54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17" name="Text Box 37"/>
            <p:cNvSpPr txBox="1">
              <a:spLocks noChangeArrowheads="1"/>
            </p:cNvSpPr>
            <p:nvPr/>
          </p:nvSpPr>
          <p:spPr bwMode="auto">
            <a:xfrm>
              <a:off x="549" y="2160"/>
              <a:ext cx="56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800"/>
                <a:t>Input</a:t>
              </a:r>
            </a:p>
            <a:p>
              <a:pPr algn="ctr"/>
              <a:r>
                <a:rPr lang="en-US" altLang="zh-TW" sz="1800"/>
                <a:t>Device</a:t>
              </a:r>
            </a:p>
          </p:txBody>
        </p:sp>
        <p:sp>
          <p:nvSpPr>
            <p:cNvPr id="8218" name="Text Box 38"/>
            <p:cNvSpPr txBox="1">
              <a:spLocks noChangeArrowheads="1"/>
            </p:cNvSpPr>
            <p:nvPr/>
          </p:nvSpPr>
          <p:spPr bwMode="auto">
            <a:xfrm>
              <a:off x="4781" y="2164"/>
              <a:ext cx="5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800"/>
                <a:t>Output</a:t>
              </a:r>
            </a:p>
            <a:p>
              <a:pPr algn="ctr"/>
              <a:r>
                <a:rPr lang="en-US" altLang="zh-TW" sz="1800"/>
                <a:t>Device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 smtClean="0">
                <a:ea typeface="標楷體" pitchFamily="65" charset="-120"/>
              </a:rPr>
              <a:t/>
            </a:r>
            <a:br>
              <a:rPr lang="en-US" altLang="zh-TW" sz="4000" dirty="0" smtClean="0">
                <a:ea typeface="標楷體" pitchFamily="65" charset="-120"/>
              </a:rPr>
            </a:br>
            <a:r>
              <a:rPr lang="en-US" altLang="zh-TW" dirty="0" smtClean="0"/>
              <a:t>Introduction to C Programming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zh-TW" sz="4000" dirty="0" smtClean="0">
                <a:ea typeface="標楷體" pitchFamily="65" charset="-120"/>
              </a:rPr>
              <a:t>Main Parts of </a:t>
            </a:r>
          </a:p>
          <a:p>
            <a:pPr algn="ctr" eaLnBrk="1" hangingPunct="1"/>
            <a:r>
              <a:rPr lang="en-US" altLang="zh-TW" sz="4000" dirty="0" smtClean="0">
                <a:ea typeface="標楷體" pitchFamily="65" charset="-120"/>
              </a:rPr>
              <a:t>C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c-programmer-by-t0ms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021681"/>
            <a:ext cx="5029200" cy="42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Hello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554413"/>
            <a:ext cx="2520950" cy="18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 smtClean="0">
                <a:latin typeface="+mn-lt"/>
              </a:rPr>
              <a:t>Our First C Program </a:t>
            </a:r>
            <a:r>
              <a:rPr lang="en-US" altLang="zh-TW" sz="3200" dirty="0" smtClean="0">
                <a:latin typeface="+mn-lt"/>
                <a:sym typeface="Symbol" pitchFamily="18" charset="2"/>
              </a:rPr>
              <a:t> </a:t>
            </a:r>
            <a:r>
              <a:rPr lang="en-US" altLang="zh-TW" sz="3200" dirty="0" smtClean="0">
                <a:latin typeface="+mn-lt"/>
              </a:rPr>
              <a:t>Hello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llo wor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554413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 smtClean="0"/>
              <a:t>Our First C Program </a:t>
            </a:r>
            <a:r>
              <a:rPr lang="en-US" altLang="zh-TW" sz="3200" dirty="0" smtClean="0">
                <a:sym typeface="Symbol" pitchFamily="18" charset="2"/>
              </a:rPr>
              <a:t> </a:t>
            </a:r>
            <a:r>
              <a:rPr lang="en-US" altLang="zh-TW" sz="3200" dirty="0" smtClean="0"/>
              <a:t>Hello World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computer-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16" cy="68580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/>
              <a:t>The </a:t>
            </a:r>
            <a:r>
              <a:rPr lang="en-US" altLang="zh-TW" sz="4400" smtClean="0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4400" smtClean="0"/>
              <a:t> Directive</a:t>
            </a: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204805" name="AutoShape 5"/>
          <p:cNvSpPr>
            <a:spLocks noChangeArrowheads="1"/>
          </p:cNvSpPr>
          <p:nvPr/>
        </p:nvSpPr>
        <p:spPr bwMode="auto">
          <a:xfrm>
            <a:off x="4284663" y="1844675"/>
            <a:ext cx="4176712" cy="1079500"/>
          </a:xfrm>
          <a:prstGeom prst="cloudCallout">
            <a:avLst>
              <a:gd name="adj1" fmla="val -58208"/>
              <a:gd name="adj2" fmla="val 11191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altLang="zh-TW" sz="1800"/>
              <a:t>include information about standard library</a:t>
            </a:r>
          </a:p>
        </p:txBody>
      </p:sp>
      <p:sp>
        <p:nvSpPr>
          <p:cNvPr id="204807" name="AutoShape 7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5292725" y="3429000"/>
            <a:ext cx="2374900" cy="504825"/>
          </a:xfrm>
          <a:prstGeom prst="actionButtonInformation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356100" y="260350"/>
            <a:ext cx="363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hlinkClick r:id="rId4"/>
              </a:rPr>
              <a:t>C preprocessors </a:t>
            </a:r>
            <a:r>
              <a:rPr lang="en-US" altLang="zh-TW" sz="2000"/>
              <a:t>start with </a:t>
            </a:r>
            <a:r>
              <a:rPr lang="en-US" altLang="zh-TW" sz="20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#</a:t>
            </a:r>
            <a:endParaRPr lang="zh-TW" altLang="en-US" sz="200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204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204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" dur="indefinite"/>
                                        <p:tgtEl>
                                          <p:spTgt spid="204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4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04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04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204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4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204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04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048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04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04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/>
      <p:bldP spid="204805" grpId="0" animBg="1"/>
      <p:bldP spid="20480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dirty="0" smtClean="0"/>
              <a:t>The </a:t>
            </a:r>
            <a:r>
              <a:rPr lang="en-US" altLang="zh-TW" sz="4400" dirty="0" smtClean="0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4400" dirty="0" smtClean="0"/>
              <a:t> Directive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284663" y="1844675"/>
            <a:ext cx="4176712" cy="1079500"/>
          </a:xfrm>
          <a:prstGeom prst="cloudCallout">
            <a:avLst>
              <a:gd name="adj1" fmla="val -58208"/>
              <a:gd name="adj2" fmla="val 11191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altLang="zh-TW" sz="1800"/>
              <a:t>include information about standard library</a:t>
            </a:r>
          </a:p>
        </p:txBody>
      </p:sp>
      <p:sp>
        <p:nvSpPr>
          <p:cNvPr id="13317" name="AutoShape 7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5292725" y="3429000"/>
            <a:ext cx="2374900" cy="504825"/>
          </a:xfrm>
          <a:prstGeom prst="actionButtonInformation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058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844675"/>
            <a:ext cx="58388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文字方塊 9"/>
          <p:cNvSpPr txBox="1">
            <a:spLocks noChangeArrowheads="1"/>
          </p:cNvSpPr>
          <p:nvPr/>
        </p:nvSpPr>
        <p:spPr bwMode="auto">
          <a:xfrm>
            <a:off x="4356100" y="260350"/>
            <a:ext cx="3638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hlinkClick r:id="rId5"/>
              </a:rPr>
              <a:t>C preprocessors </a:t>
            </a:r>
            <a:r>
              <a:rPr lang="en-US" altLang="zh-TW" sz="2000"/>
              <a:t>start with </a:t>
            </a:r>
            <a:r>
              <a:rPr lang="en-US" altLang="zh-TW" sz="200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#</a:t>
            </a:r>
            <a:endParaRPr lang="zh-TW" altLang="en-US" sz="2000">
              <a:solidFill>
                <a:srgbClr val="0033C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" dur="indefinite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4" dur="2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/>
              <a:t>Entry Point of C Programs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4067175" y="2997200"/>
            <a:ext cx="4752975" cy="935038"/>
          </a:xfrm>
          <a:prstGeom prst="cloudCallout">
            <a:avLst>
              <a:gd name="adj1" fmla="val -92463"/>
              <a:gd name="adj2" fmla="val 11655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en-US"/>
              <a:t>define a function called</a:t>
            </a:r>
            <a:r>
              <a:rPr lang="en-US" altLang="zh-TW"/>
              <a:t> </a:t>
            </a:r>
            <a:r>
              <a:rPr lang="en-US" altLang="en-US" b="1">
                <a:solidFill>
                  <a:srgbClr val="CC3300"/>
                </a:solidFill>
                <a:latin typeface="Courier New" pitchFamily="49" charset="0"/>
              </a:rPr>
              <a:t>main</a:t>
            </a:r>
          </a:p>
          <a:p>
            <a:r>
              <a:rPr lang="en-US" altLang="en-US"/>
              <a:t>that receive</a:t>
            </a:r>
            <a:r>
              <a:rPr lang="en-US" altLang="zh-TW"/>
              <a:t>s</a:t>
            </a:r>
            <a:r>
              <a:rPr lang="en-US" altLang="en-US"/>
              <a:t> no argument</a:t>
            </a:r>
          </a:p>
        </p:txBody>
      </p:sp>
      <p:sp>
        <p:nvSpPr>
          <p:cNvPr id="206853" name="AutoShape 5"/>
          <p:cNvSpPr>
            <a:spLocks/>
          </p:cNvSpPr>
          <p:nvPr/>
        </p:nvSpPr>
        <p:spPr bwMode="auto">
          <a:xfrm>
            <a:off x="5795963" y="4797425"/>
            <a:ext cx="144462" cy="792163"/>
          </a:xfrm>
          <a:prstGeom prst="rightBrace">
            <a:avLst>
              <a:gd name="adj1" fmla="val 45696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000">
                <a:solidFill>
                  <a:srgbClr val="0033CC"/>
                </a:solidFill>
              </a:rPr>
              <a:t>    Function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2" grpId="0" animBg="1"/>
      <p:bldP spid="206852" grpId="1" animBg="1"/>
      <p:bldP spid="2068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smtClean="0"/>
              <a:t>Function Body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15364" name="AutoShape 5"/>
          <p:cNvSpPr>
            <a:spLocks/>
          </p:cNvSpPr>
          <p:nvPr/>
        </p:nvSpPr>
        <p:spPr bwMode="auto">
          <a:xfrm>
            <a:off x="5795963" y="4797425"/>
            <a:ext cx="144462" cy="792163"/>
          </a:xfrm>
          <a:prstGeom prst="rightBrace">
            <a:avLst>
              <a:gd name="adj1" fmla="val 45696"/>
              <a:gd name="adj2" fmla="val 50000"/>
            </a:avLst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000">
                <a:solidFill>
                  <a:srgbClr val="0033CC"/>
                </a:solidFill>
              </a:rPr>
              <a:t>    Function body</a:t>
            </a:r>
          </a:p>
        </p:txBody>
      </p:sp>
      <p:sp>
        <p:nvSpPr>
          <p:cNvPr id="207878" name="AutoShape 6"/>
          <p:cNvSpPr>
            <a:spLocks noChangeArrowheads="1"/>
          </p:cNvSpPr>
          <p:nvPr/>
        </p:nvSpPr>
        <p:spPr bwMode="auto">
          <a:xfrm>
            <a:off x="2700338" y="4005263"/>
            <a:ext cx="4537075" cy="503237"/>
          </a:xfrm>
          <a:prstGeom prst="cloudCallout">
            <a:avLst>
              <a:gd name="adj1" fmla="val -77745"/>
              <a:gd name="adj2" fmla="val 12476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zh-TW"/>
              <a:t>Function body starts with </a:t>
            </a:r>
            <a:r>
              <a:rPr lang="en-US" altLang="zh-TW" b="1">
                <a:solidFill>
                  <a:srgbClr val="CC3300"/>
                </a:solidFill>
                <a:latin typeface="Courier New" pitchFamily="49" charset="0"/>
              </a:rPr>
              <a:t>{</a:t>
            </a:r>
            <a:endParaRPr lang="en-US" altLang="en-US" b="1">
              <a:solidFill>
                <a:srgbClr val="CC3300"/>
              </a:solidFill>
              <a:latin typeface="Courier New" pitchFamily="49" charset="0"/>
            </a:endParaRPr>
          </a:p>
        </p:txBody>
      </p:sp>
      <p:sp>
        <p:nvSpPr>
          <p:cNvPr id="207879" name="AutoShape 7"/>
          <p:cNvSpPr>
            <a:spLocks noChangeArrowheads="1"/>
          </p:cNvSpPr>
          <p:nvPr/>
        </p:nvSpPr>
        <p:spPr bwMode="auto">
          <a:xfrm>
            <a:off x="2411413" y="5876925"/>
            <a:ext cx="4465637" cy="576263"/>
          </a:xfrm>
          <a:prstGeom prst="cloudCallout">
            <a:avLst>
              <a:gd name="adj1" fmla="val -73213"/>
              <a:gd name="adj2" fmla="val -10895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zh-TW"/>
              <a:t>Function body ends with </a:t>
            </a:r>
            <a:r>
              <a:rPr lang="en-US" altLang="zh-TW" b="1">
                <a:solidFill>
                  <a:srgbClr val="CC3300"/>
                </a:solidFill>
                <a:latin typeface="Courier New" pitchFamily="49" charset="0"/>
              </a:rPr>
              <a:t>}</a:t>
            </a:r>
            <a:endParaRPr lang="en-US" altLang="en-US" b="1">
              <a:solidFill>
                <a:srgbClr val="CC33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8" dur="indefinite"/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4" dur="indefinite"/>
                                        <p:tgtEl>
                                          <p:spTgt spid="207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8" grpId="0" animBg="1"/>
      <p:bldP spid="20787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smtClean="0"/>
              <a:t>C Statements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5508625" y="5734050"/>
            <a:ext cx="2952750" cy="576263"/>
          </a:xfrm>
          <a:prstGeom prst="cloudCallout">
            <a:avLst>
              <a:gd name="adj1" fmla="val -41935"/>
              <a:gd name="adj2" fmla="val -10867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altLang="zh-TW" sz="2000"/>
              <a:t>a C statement</a:t>
            </a:r>
            <a:endParaRPr lang="en-US" altLang="en-US" sz="2000" b="1">
              <a:solidFill>
                <a:srgbClr val="CC3300"/>
              </a:solidFill>
              <a:latin typeface="Courier New" pitchFamily="49" charset="0"/>
            </a:endParaRP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1042988" y="5949950"/>
            <a:ext cx="364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C statements end with </a:t>
            </a:r>
            <a:r>
              <a:rPr lang="en-US" altLang="zh-TW" sz="2400">
                <a:solidFill>
                  <a:srgbClr val="CC33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20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0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903" grpId="0" animBg="1"/>
      <p:bldP spid="20890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/>
              <a:t>Comments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4643438" y="485775"/>
            <a:ext cx="219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6600"/>
                </a:solidFill>
                <a:latin typeface="Courier New" pitchFamily="49" charset="0"/>
              </a:rPr>
              <a:t>/* . . . */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5580063" y="933450"/>
            <a:ext cx="43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or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4643438" y="13493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6600"/>
                </a:solidFill>
                <a:latin typeface="Courier New" pitchFamily="49" charset="0"/>
              </a:rPr>
              <a:t>//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6888163" y="52546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CC3300"/>
                </a:solidFill>
              </a:rPr>
              <a:t>for multiple lines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6877050" y="1317625"/>
            <a:ext cx="221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CC3300"/>
                </a:solidFill>
              </a:rPr>
              <a:t>(c++) for single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" dur="indefinite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" dur="indefinite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" dur="indefinite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  <p:bldP spid="209926" grpId="0"/>
      <p:bldP spid="209927" grpId="0"/>
      <p:bldP spid="209928" grpId="0"/>
      <p:bldP spid="209929" grpId="0"/>
      <p:bldP spid="2099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smtClean="0"/>
              <a:t>Comments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   Our first program */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/* function main begins program execution */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3438" y="485775"/>
            <a:ext cx="219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6600"/>
                </a:solidFill>
                <a:latin typeface="Courier New" pitchFamily="49" charset="0"/>
              </a:rPr>
              <a:t>/* . . . */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580063" y="933450"/>
            <a:ext cx="439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or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643438" y="13493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solidFill>
                  <a:srgbClr val="006600"/>
                </a:solidFill>
                <a:latin typeface="Courier New" pitchFamily="49" charset="0"/>
              </a:rPr>
              <a:t>//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88163" y="525463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CC3300"/>
                </a:solidFill>
              </a:rPr>
              <a:t>for multiple lines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877050" y="1317625"/>
            <a:ext cx="221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solidFill>
                  <a:srgbClr val="CC3300"/>
                </a:solidFill>
              </a:rPr>
              <a:t>(c++) for single line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//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// Our first program 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// function main begins program execution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" dur="indefinite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" dur="indefinite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30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3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3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213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13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6" dur="indefinite"/>
                                        <p:tgtEl>
                                          <p:spTgt spid="213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13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13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13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2130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130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130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130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130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130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130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130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130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1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Robot’s Movement</a:t>
            </a:r>
            <a:endParaRPr lang="zh-TW" altLang="en-US" dirty="0"/>
          </a:p>
        </p:txBody>
      </p:sp>
      <p:pic>
        <p:nvPicPr>
          <p:cNvPr id="8" name="內容版面配置區 7" descr="microcamp_squa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324087"/>
            <a:ext cx="4000528" cy="404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971550" y="2565400"/>
            <a:ext cx="7345363" cy="314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// Hello.c</a:t>
            </a: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// Our first program </a:t>
            </a:r>
          </a:p>
          <a:p>
            <a:endParaRPr lang="en-US" altLang="zh-TW" sz="2000" b="1">
              <a:solidFill>
                <a:srgbClr val="006600"/>
              </a:solidFill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33CC"/>
                </a:solidFill>
                <a:latin typeface="Courier New" pitchFamily="49" charset="0"/>
              </a:rPr>
              <a:t>#include</a:t>
            </a:r>
            <a:r>
              <a:rPr lang="en-US" altLang="zh-TW" sz="2000" b="1">
                <a:latin typeface="Courier New" pitchFamily="49" charset="0"/>
              </a:rPr>
              <a:t> &lt;stdio.h&gt;</a:t>
            </a:r>
          </a:p>
          <a:p>
            <a:endParaRPr lang="en-US" altLang="zh-TW" sz="2000" b="1">
              <a:latin typeface="Courier New" pitchFamily="49" charset="0"/>
            </a:endParaRPr>
          </a:p>
          <a:p>
            <a:r>
              <a:rPr lang="en-US" altLang="zh-TW" sz="2000" b="1">
                <a:solidFill>
                  <a:srgbClr val="006600"/>
                </a:solidFill>
                <a:latin typeface="Courier New" pitchFamily="49" charset="0"/>
              </a:rPr>
              <a:t>// function main begins program execution</a:t>
            </a:r>
          </a:p>
          <a:p>
            <a:r>
              <a:rPr lang="en-US" altLang="zh-TW" sz="2000" b="1">
                <a:latin typeface="Courier New" pitchFamily="49" charset="0"/>
              </a:rPr>
              <a:t>main()</a:t>
            </a:r>
          </a:p>
          <a:p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r>
              <a:rPr lang="en-US" altLang="zh-TW" sz="2000" b="1">
                <a:latin typeface="Courier New" pitchFamily="49" charset="0"/>
              </a:rPr>
              <a:t>	printf("hello, world\n");</a:t>
            </a:r>
          </a:p>
          <a:p>
            <a:r>
              <a:rPr lang="en-US" altLang="zh-TW" sz="2000" b="1">
                <a:latin typeface="Courier New" pitchFamily="49" charset="0"/>
              </a:rPr>
              <a:t>} </a:t>
            </a:r>
          </a:p>
        </p:txBody>
      </p:sp>
      <p:sp>
        <p:nvSpPr>
          <p:cNvPr id="210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dirty="0" err="1" smtClean="0">
                <a:solidFill>
                  <a:srgbClr val="0033CC"/>
                </a:solidFill>
                <a:latin typeface="Courier New" pitchFamily="49" charset="0"/>
              </a:rPr>
              <a:t>printf</a:t>
            </a:r>
            <a:r>
              <a:rPr lang="en-US" altLang="zh-TW" sz="4400" dirty="0" smtClean="0">
                <a:solidFill>
                  <a:srgbClr val="0033CC"/>
                </a:solidFill>
                <a:latin typeface="Courier New" pitchFamily="49" charset="0"/>
              </a:rPr>
              <a:t> </a:t>
            </a:r>
            <a:r>
              <a:rPr lang="en-US" altLang="zh-TW" sz="4400" dirty="0" smtClean="0">
                <a:latin typeface="Courier New" pitchFamily="49" charset="0"/>
                <a:sym typeface="Symbol" pitchFamily="18" charset="2"/>
              </a:rPr>
              <a:t></a:t>
            </a:r>
            <a:r>
              <a:rPr lang="en-US" altLang="zh-TW" sz="4400" dirty="0" smtClean="0"/>
              <a:t> </a:t>
            </a:r>
            <a:r>
              <a:rPr lang="en-US" altLang="zh-TW" sz="4400" dirty="0" smtClean="0">
                <a:sym typeface="Symbol" pitchFamily="18" charset="2"/>
              </a:rPr>
              <a:t/>
            </a:r>
            <a:br>
              <a:rPr lang="en-US" altLang="zh-TW" sz="4400" dirty="0" smtClean="0">
                <a:sym typeface="Symbol" pitchFamily="18" charset="2"/>
              </a:rPr>
            </a:br>
            <a:r>
              <a:rPr lang="en-US" altLang="zh-TW" sz="2800" dirty="0" smtClean="0">
                <a:sym typeface="Symbol" pitchFamily="18" charset="2"/>
              </a:rPr>
              <a:t>Print formatted data to </a:t>
            </a:r>
            <a:r>
              <a:rPr lang="en-US" altLang="zh-TW" sz="2800" dirty="0" err="1" smtClean="0">
                <a:sym typeface="Symbol" pitchFamily="18" charset="2"/>
              </a:rPr>
              <a:t>stdout</a:t>
            </a:r>
            <a:r>
              <a:rPr lang="en-US" altLang="zh-TW" sz="2800" dirty="0" smtClean="0">
                <a:sym typeface="Symbol" pitchFamily="18" charset="2"/>
              </a:rPr>
              <a:t> </a:t>
            </a:r>
          </a:p>
        </p:txBody>
      </p:sp>
      <p:sp>
        <p:nvSpPr>
          <p:cNvPr id="210955" name="AutoShape 11"/>
          <p:cNvSpPr>
            <a:spLocks/>
          </p:cNvSpPr>
          <p:nvPr/>
        </p:nvSpPr>
        <p:spPr bwMode="auto">
          <a:xfrm rot="5400000">
            <a:off x="2375694" y="4977607"/>
            <a:ext cx="142875" cy="935037"/>
          </a:xfrm>
          <a:prstGeom prst="rightBrace">
            <a:avLst>
              <a:gd name="adj1" fmla="val 5453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altLang="zh-TW" b="1">
              <a:solidFill>
                <a:srgbClr val="CC3300"/>
              </a:solidFill>
            </a:endParaRPr>
          </a:p>
          <a:p>
            <a:pPr algn="ctr"/>
            <a:endParaRPr lang="en-US" altLang="zh-TW" b="1">
              <a:solidFill>
                <a:srgbClr val="CC3300"/>
              </a:solidFill>
            </a:endParaRPr>
          </a:p>
          <a:p>
            <a:pPr algn="ctr"/>
            <a:endParaRPr lang="en-US" altLang="zh-TW" b="1">
              <a:solidFill>
                <a:srgbClr val="CC3300"/>
              </a:solidFill>
            </a:endParaRPr>
          </a:p>
          <a:p>
            <a:pPr algn="ctr"/>
            <a:r>
              <a:rPr lang="en-US" altLang="zh-TW" b="1">
                <a:solidFill>
                  <a:srgbClr val="CC3300"/>
                </a:solidFill>
              </a:rPr>
              <a:t>function</a:t>
            </a:r>
          </a:p>
          <a:p>
            <a:pPr algn="ctr"/>
            <a:r>
              <a:rPr lang="en-US" altLang="zh-TW" b="1">
                <a:solidFill>
                  <a:srgbClr val="CC3300"/>
                </a:solidFill>
              </a:rPr>
              <a:t>name</a:t>
            </a:r>
          </a:p>
        </p:txBody>
      </p:sp>
      <p:sp>
        <p:nvSpPr>
          <p:cNvPr id="210956" name="AutoShape 12"/>
          <p:cNvSpPr>
            <a:spLocks/>
          </p:cNvSpPr>
          <p:nvPr/>
        </p:nvSpPr>
        <p:spPr bwMode="auto">
          <a:xfrm rot="5400000">
            <a:off x="4175919" y="4256882"/>
            <a:ext cx="142875" cy="2376487"/>
          </a:xfrm>
          <a:prstGeom prst="rightBrace">
            <a:avLst>
              <a:gd name="adj1" fmla="val 13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altLang="zh-TW" b="1">
              <a:solidFill>
                <a:srgbClr val="CC3300"/>
              </a:solidFill>
            </a:endParaRPr>
          </a:p>
          <a:p>
            <a:pPr algn="ctr"/>
            <a:endParaRPr lang="en-US" altLang="zh-TW" b="1">
              <a:solidFill>
                <a:srgbClr val="CC3300"/>
              </a:solidFill>
            </a:endParaRPr>
          </a:p>
          <a:p>
            <a:pPr algn="ctr"/>
            <a:endParaRPr lang="en-US" altLang="zh-TW" b="1">
              <a:solidFill>
                <a:srgbClr val="CC3300"/>
              </a:solidFill>
            </a:endParaRPr>
          </a:p>
          <a:p>
            <a:pPr algn="ctr"/>
            <a:endParaRPr lang="en-US" altLang="zh-TW" b="1">
              <a:solidFill>
                <a:srgbClr val="CC3300"/>
              </a:solidFill>
            </a:endParaRPr>
          </a:p>
          <a:p>
            <a:pPr algn="ctr"/>
            <a:r>
              <a:rPr lang="en-US" altLang="zh-TW" b="1">
                <a:solidFill>
                  <a:srgbClr val="CC3300"/>
                </a:solidFill>
              </a:rPr>
              <a:t>function</a:t>
            </a:r>
          </a:p>
          <a:p>
            <a:pPr algn="ctr"/>
            <a:r>
              <a:rPr lang="en-US" altLang="zh-TW" b="1">
                <a:solidFill>
                  <a:srgbClr val="CC3300"/>
                </a:solidFill>
              </a:rPr>
              <a:t>Parameter</a:t>
            </a:r>
          </a:p>
          <a:p>
            <a:pPr algn="ctr"/>
            <a:r>
              <a:rPr lang="en-US" altLang="zh-TW" b="1">
                <a:solidFill>
                  <a:srgbClr val="CC3300"/>
                </a:solidFill>
              </a:rPr>
              <a:t>(string)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10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10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10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109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109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09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09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1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109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09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" dur="indefinite"/>
                                        <p:tgtEl>
                                          <p:spTgt spid="2109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09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109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4" presetClass="emph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09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55" grpId="0" animBg="1"/>
      <p:bldP spid="21095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181748"/>
          </a:xfrm>
        </p:spPr>
        <p:txBody>
          <a:bodyPr>
            <a:noAutofit/>
          </a:bodyPr>
          <a:lstStyle/>
          <a:p>
            <a:pPr marL="273050" indent="-1588">
              <a:buNone/>
            </a:pP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#include &lt;</a:t>
            </a:r>
            <a:r>
              <a:rPr lang="en-US" altLang="zh-TW" sz="2400" b="1" dirty="0" err="1" smtClean="0">
                <a:solidFill>
                  <a:schemeClr val="accent5">
                    <a:lumMod val="50000"/>
                  </a:schemeClr>
                </a:solidFill>
              </a:rPr>
              <a:t>stdio.h</a:t>
            </a: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&gt;</a:t>
            </a:r>
            <a:b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zh-TW" sz="2400" b="1" dirty="0" smtClean="0">
                <a:solidFill>
                  <a:schemeClr val="accent5">
                    <a:lumMod val="50000"/>
                  </a:schemeClr>
                </a:solidFill>
              </a:rPr>
              <a:t>#include &lt;</a:t>
            </a:r>
            <a:r>
              <a:rPr lang="en-US" altLang="zh-TW" sz="2400" b="1" dirty="0" err="1" smtClean="0">
                <a:solidFill>
                  <a:schemeClr val="accent5">
                    <a:lumMod val="50000"/>
                  </a:schemeClr>
                </a:solidFill>
              </a:rPr>
              <a:t>stdlib.h</a:t>
            </a:r>
            <a:r>
              <a:rPr lang="en-US" altLang="zh-TW" sz="2400" dirty="0" smtClean="0"/>
              <a:t>&gt;</a:t>
            </a:r>
            <a:br>
              <a:rPr lang="en-US" altLang="zh-TW" sz="2400" dirty="0" smtClean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b="1" dirty="0" err="1" smtClean="0">
                <a:solidFill>
                  <a:srgbClr val="C00000"/>
                </a:solidFill>
              </a:rPr>
              <a:t>int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 main( )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b="1" dirty="0" smtClean="0">
                <a:solidFill>
                  <a:srgbClr val="C00000"/>
                </a:solidFill>
              </a:rPr>
              <a:t>{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　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num;</a:t>
            </a:r>
            <a:br>
              <a:rPr lang="en-US" altLang="zh-TW" sz="2400" dirty="0" smtClean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　</a:t>
            </a:r>
            <a:r>
              <a:rPr lang="en-US" altLang="zh-TW" sz="2400" dirty="0" err="1" smtClean="0"/>
              <a:t>printf</a:t>
            </a:r>
            <a:r>
              <a:rPr lang="en-US" altLang="zh-TW" sz="2400" dirty="0" smtClean="0"/>
              <a:t>("Input a number:");</a:t>
            </a:r>
            <a:br>
              <a:rPr lang="en-US" altLang="zh-TW" sz="2400" dirty="0" smtClean="0"/>
            </a:br>
            <a:r>
              <a:rPr lang="zh-TW" altLang="en-US" sz="2400" dirty="0" smtClean="0"/>
              <a:t>　</a:t>
            </a:r>
            <a:r>
              <a:rPr lang="en-US" altLang="zh-TW" sz="2400" dirty="0" err="1" smtClean="0"/>
              <a:t>scanf</a:t>
            </a:r>
            <a:r>
              <a:rPr lang="en-US" altLang="zh-TW" sz="2400" dirty="0" smtClean="0"/>
              <a:t>(</a:t>
            </a:r>
            <a:r>
              <a:rPr lang="en-US" altLang="zh-TW" sz="2400" b="1" dirty="0" smtClean="0"/>
              <a:t>"%</a:t>
            </a:r>
            <a:r>
              <a:rPr lang="en-US" altLang="zh-TW" sz="2400" b="1" dirty="0" err="1" smtClean="0"/>
              <a:t>d"</a:t>
            </a:r>
            <a:r>
              <a:rPr lang="en-US" altLang="zh-TW" sz="2400" dirty="0" err="1" smtClean="0"/>
              <a:t>,&amp;num</a:t>
            </a:r>
            <a:r>
              <a:rPr lang="en-US" altLang="zh-TW" sz="2400" dirty="0" smtClean="0"/>
              <a:t>);</a:t>
            </a:r>
            <a:br>
              <a:rPr lang="en-US" altLang="zh-TW" sz="2400" dirty="0" smtClean="0"/>
            </a:br>
            <a:r>
              <a:rPr lang="zh-TW" altLang="en-US" sz="2400" dirty="0" smtClean="0"/>
              <a:t>　 　 </a:t>
            </a:r>
            <a:br>
              <a:rPr lang="zh-TW" altLang="en-US" sz="2400" dirty="0" smtClean="0"/>
            </a:br>
            <a:r>
              <a:rPr lang="zh-TW" altLang="en-US" sz="2400" dirty="0" smtClean="0"/>
              <a:t>　</a:t>
            </a:r>
            <a:r>
              <a:rPr lang="en-US" altLang="zh-TW" sz="2400" b="1" dirty="0" smtClean="0"/>
              <a:t>if (num&gt;=0)</a:t>
            </a:r>
            <a:br>
              <a:rPr lang="en-US" altLang="zh-TW" sz="2400" b="1" dirty="0" smtClean="0"/>
            </a:br>
            <a:r>
              <a:rPr lang="zh-TW" altLang="en-US" sz="2400" b="1" dirty="0" smtClean="0"/>
              <a:t>　　　</a:t>
            </a:r>
            <a:r>
              <a:rPr lang="en-US" altLang="zh-TW" sz="2400" b="1" dirty="0" err="1" smtClean="0"/>
              <a:t>printf</a:t>
            </a:r>
            <a:r>
              <a:rPr lang="en-US" altLang="zh-TW" sz="2400" b="1" dirty="0" smtClean="0"/>
              <a:t>("</a:t>
            </a:r>
            <a:r>
              <a:rPr lang="zh-TW" altLang="en-US" sz="2400" b="1" dirty="0" smtClean="0"/>
              <a:t>正數</a:t>
            </a:r>
            <a:r>
              <a:rPr lang="en-US" altLang="zh-TW" sz="2400" b="1" dirty="0" smtClean="0"/>
              <a:t>");</a:t>
            </a:r>
            <a:br>
              <a:rPr lang="en-US" altLang="zh-TW" sz="2400" b="1" dirty="0" smtClean="0"/>
            </a:br>
            <a:r>
              <a:rPr lang="zh-TW" altLang="en-US" sz="2400" b="1" dirty="0" smtClean="0"/>
              <a:t>　</a:t>
            </a:r>
            <a:r>
              <a:rPr lang="en-US" altLang="zh-TW" sz="2400" b="1" dirty="0" smtClean="0"/>
              <a:t>else</a:t>
            </a:r>
            <a:br>
              <a:rPr lang="en-US" altLang="zh-TW" sz="2400" b="1" dirty="0" smtClean="0"/>
            </a:br>
            <a:r>
              <a:rPr lang="zh-TW" altLang="en-US" sz="2400" b="1" dirty="0" smtClean="0"/>
              <a:t>　　　</a:t>
            </a:r>
            <a:r>
              <a:rPr lang="en-US" altLang="zh-TW" sz="2400" b="1" dirty="0" err="1" smtClean="0"/>
              <a:t>printf</a:t>
            </a:r>
            <a:r>
              <a:rPr lang="en-US" altLang="zh-TW" sz="2400" b="1" dirty="0" smtClean="0"/>
              <a:t>("</a:t>
            </a:r>
            <a:r>
              <a:rPr lang="zh-TW" altLang="en-US" sz="2400" b="1" dirty="0" smtClean="0"/>
              <a:t>負數</a:t>
            </a:r>
            <a:r>
              <a:rPr lang="en-US" altLang="zh-TW" sz="2400" b="1" dirty="0" smtClean="0"/>
              <a:t>");</a:t>
            </a: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/>
            </a:r>
            <a:br>
              <a:rPr lang="zh-TW" altLang="en-US" sz="2400" dirty="0" smtClean="0"/>
            </a:br>
            <a:r>
              <a:rPr lang="zh-TW" altLang="en-US" sz="2400" dirty="0" smtClean="0"/>
              <a:t>　</a:t>
            </a:r>
            <a:r>
              <a:rPr lang="en-US" altLang="zh-TW" sz="2400" dirty="0" smtClean="0"/>
              <a:t>system("PAUSE");</a:t>
            </a:r>
            <a:br>
              <a:rPr lang="en-US" altLang="zh-TW" sz="2400" dirty="0" smtClean="0"/>
            </a:br>
            <a:r>
              <a:rPr lang="zh-TW" altLang="en-US" sz="2400" dirty="0" smtClean="0"/>
              <a:t>　</a:t>
            </a:r>
            <a:r>
              <a:rPr lang="en-US" altLang="zh-TW" sz="2400" dirty="0" smtClean="0"/>
              <a:t>return 0;</a:t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rgbClr val="C00000"/>
                </a:solidFill>
              </a:rPr>
              <a:t>}</a:t>
            </a:r>
            <a:endParaRPr lang="en-US" altLang="zh-TW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小型系統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/>
              </a:rPr>
              <a:t>心情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3"/>
              </a:rPr>
              <a:t>vs.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/>
              </a:rPr>
              <a:t>古典樂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/>
              </a:rPr>
              <a:t>浪漫求籤系統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5"/>
              </a:rPr>
              <a:t>美食導航系統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季潔亭雅鈺熒岱芸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6"/>
              </a:rPr>
              <a:t>楊氏音樂模擬大會考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人瑋 若維 芷萱 伽倩 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7"/>
              </a:rPr>
              <a:t>麥當勞熱量計算系統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8"/>
              </a:rPr>
              <a:t>火星文困擾你嗎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8"/>
              </a:rPr>
              <a:t>?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9"/>
              </a:rPr>
              <a:t>歌詞知多少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9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9"/>
              </a:rPr>
              <a:t>挑戰你的腦容量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英琪 日馨 青雪 鈺娟</a:t>
            </a:r>
          </a:p>
          <a:p>
            <a:endParaRPr lang="zh-TW" altLang="en-US" dirty="0" smtClean="0"/>
          </a:p>
          <a:p>
            <a:pPr algn="r"/>
            <a:r>
              <a:rPr lang="en-US" altLang="zh-TW" dirty="0" smtClean="0">
                <a:hlinkClick r:id="rId10"/>
              </a:rPr>
              <a:t>http://www.fg.tp.edu.tw/~anny/</a:t>
            </a:r>
            <a:endParaRPr lang="zh-TW" alt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</p:spPr>
        <p:txBody>
          <a:bodyPr>
            <a:noAutofit/>
          </a:bodyPr>
          <a:lstStyle/>
          <a:p>
            <a: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  <a:t>//</a:t>
            </a:r>
            <a:r>
              <a:rPr lang="zh-TW" altLang="en-US" sz="1800" dirty="0" smtClean="0">
                <a:solidFill>
                  <a:srgbClr val="0070C0"/>
                </a:solidFill>
                <a:ea typeface="標楷體" pitchFamily="65" charset="-120"/>
              </a:rPr>
              <a:t>程式功能：求解</a:t>
            </a:r>
            <a: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  <a:t>BMI</a:t>
            </a:r>
            <a:b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</a:br>
            <a: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  <a:t>//</a:t>
            </a:r>
            <a:r>
              <a:rPr lang="zh-TW" altLang="en-US" sz="1800" dirty="0" smtClean="0">
                <a:solidFill>
                  <a:srgbClr val="0070C0"/>
                </a:solidFill>
                <a:ea typeface="標楷體" pitchFamily="65" charset="-120"/>
              </a:rPr>
              <a:t>作者：</a:t>
            </a:r>
            <a: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  <a:t>Anny</a:t>
            </a:r>
            <a:b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</a:br>
            <a: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  <a:t>//</a:t>
            </a:r>
            <a:r>
              <a:rPr lang="zh-TW" altLang="en-US" sz="1800" dirty="0" smtClean="0">
                <a:solidFill>
                  <a:srgbClr val="0070C0"/>
                </a:solidFill>
                <a:ea typeface="標楷體" pitchFamily="65" charset="-120"/>
              </a:rPr>
              <a:t>完成日期：</a:t>
            </a:r>
            <a:r>
              <a:rPr lang="en-US" altLang="zh-TW" sz="1800" dirty="0" smtClean="0">
                <a:solidFill>
                  <a:srgbClr val="0070C0"/>
                </a:solidFill>
                <a:ea typeface="標楷體" pitchFamily="65" charset="-120"/>
              </a:rPr>
              <a:t>2005/4/1</a:t>
            </a:r>
          </a:p>
          <a:p>
            <a:r>
              <a:rPr lang="en-US" altLang="zh-TW" sz="1800" dirty="0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#include &lt;</a:t>
            </a:r>
            <a:r>
              <a:rPr lang="en-US" altLang="zh-TW" sz="1800" dirty="0" err="1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stdio.h</a:t>
            </a:r>
            <a:r>
              <a:rPr lang="en-US" altLang="zh-TW" sz="1800" dirty="0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&gt;</a:t>
            </a:r>
            <a:br>
              <a:rPr lang="en-US" altLang="zh-TW" sz="1800" dirty="0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</a:br>
            <a:r>
              <a:rPr lang="en-US" altLang="zh-TW" sz="1800" dirty="0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#include &lt;</a:t>
            </a:r>
            <a:r>
              <a:rPr lang="en-US" altLang="zh-TW" sz="1800" dirty="0" err="1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stdlib.h</a:t>
            </a:r>
            <a:r>
              <a:rPr lang="en-US" altLang="zh-TW" sz="1800" dirty="0" smtClean="0">
                <a:solidFill>
                  <a:schemeClr val="accent5">
                    <a:lumMod val="50000"/>
                  </a:schemeClr>
                </a:solidFill>
                <a:ea typeface="標楷體" pitchFamily="65" charset="-120"/>
              </a:rPr>
              <a:t>&gt;</a:t>
            </a: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en-US" altLang="zh-TW" sz="1800" b="1" dirty="0" err="1" smtClean="0">
                <a:solidFill>
                  <a:srgbClr val="FF0000"/>
                </a:solidFill>
                <a:ea typeface="標楷體" pitchFamily="65" charset="-120"/>
              </a:rPr>
              <a:t>int</a:t>
            </a:r>
            <a:r>
              <a:rPr lang="en-US" altLang="zh-TW" sz="1800" b="1" dirty="0" smtClean="0">
                <a:solidFill>
                  <a:srgbClr val="FF0000"/>
                </a:solidFill>
                <a:ea typeface="標楷體" pitchFamily="65" charset="-120"/>
              </a:rPr>
              <a:t> main( )</a:t>
            </a:r>
            <a:br>
              <a:rPr lang="en-US" altLang="zh-TW" sz="1800" b="1" dirty="0" smtClean="0">
                <a:solidFill>
                  <a:srgbClr val="FF0000"/>
                </a:solidFill>
                <a:ea typeface="標楷體" pitchFamily="65" charset="-120"/>
              </a:rPr>
            </a:br>
            <a:r>
              <a:rPr lang="en-US" altLang="zh-TW" sz="1800" b="1" dirty="0" smtClean="0">
                <a:solidFill>
                  <a:srgbClr val="FF0000"/>
                </a:solidFill>
                <a:ea typeface="標楷體" pitchFamily="65" charset="-120"/>
              </a:rPr>
              <a:t>{</a:t>
            </a: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smtClean="0">
                <a:ea typeface="標楷體" pitchFamily="65" charset="-120"/>
              </a:rPr>
              <a:t>float height, weight, BMI;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err="1" smtClean="0">
                <a:ea typeface="標楷體" pitchFamily="65" charset="-120"/>
              </a:rPr>
              <a:t>printf</a:t>
            </a:r>
            <a:r>
              <a:rPr lang="en-US" altLang="zh-TW" sz="1800" dirty="0" smtClean="0">
                <a:ea typeface="標楷體" pitchFamily="65" charset="-120"/>
              </a:rPr>
              <a:t>("height=?(m)");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err="1" smtClean="0">
                <a:ea typeface="標楷體" pitchFamily="65" charset="-120"/>
              </a:rPr>
              <a:t>scanf</a:t>
            </a:r>
            <a:r>
              <a:rPr lang="en-US" altLang="zh-TW" sz="1800" dirty="0" smtClean="0">
                <a:ea typeface="標楷體" pitchFamily="65" charset="-120"/>
              </a:rPr>
              <a:t>(</a:t>
            </a:r>
            <a:r>
              <a:rPr lang="en-US" altLang="zh-TW" sz="1800" b="1" dirty="0" smtClean="0">
                <a:ea typeface="標楷體" pitchFamily="65" charset="-120"/>
              </a:rPr>
              <a:t>"%</a:t>
            </a:r>
            <a:r>
              <a:rPr lang="en-US" altLang="zh-TW" sz="1800" b="1" dirty="0" err="1" smtClean="0">
                <a:ea typeface="標楷體" pitchFamily="65" charset="-120"/>
              </a:rPr>
              <a:t>f"</a:t>
            </a:r>
            <a:r>
              <a:rPr lang="en-US" altLang="zh-TW" sz="1800" dirty="0" err="1" smtClean="0">
                <a:ea typeface="標楷體" pitchFamily="65" charset="-120"/>
              </a:rPr>
              <a:t>,&amp;height</a:t>
            </a:r>
            <a:r>
              <a:rPr lang="en-US" altLang="zh-TW" sz="1800" dirty="0" smtClean="0">
                <a:ea typeface="標楷體" pitchFamily="65" charset="-120"/>
              </a:rPr>
              <a:t>);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err="1" smtClean="0">
                <a:ea typeface="標楷體" pitchFamily="65" charset="-120"/>
              </a:rPr>
              <a:t>printf</a:t>
            </a:r>
            <a:r>
              <a:rPr lang="en-US" altLang="zh-TW" sz="1800" dirty="0" smtClean="0">
                <a:ea typeface="標楷體" pitchFamily="65" charset="-120"/>
              </a:rPr>
              <a:t>("weight=?(Kg)");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err="1" smtClean="0">
                <a:ea typeface="標楷體" pitchFamily="65" charset="-120"/>
              </a:rPr>
              <a:t>scanf</a:t>
            </a:r>
            <a:r>
              <a:rPr lang="en-US" altLang="zh-TW" sz="1800" dirty="0" smtClean="0">
                <a:ea typeface="標楷體" pitchFamily="65" charset="-120"/>
              </a:rPr>
              <a:t>(</a:t>
            </a:r>
            <a:r>
              <a:rPr lang="en-US" altLang="zh-TW" sz="1800" b="1" dirty="0" smtClean="0">
                <a:ea typeface="標楷體" pitchFamily="65" charset="-120"/>
              </a:rPr>
              <a:t>"%</a:t>
            </a:r>
            <a:r>
              <a:rPr lang="en-US" altLang="zh-TW" sz="1800" b="1" dirty="0" err="1" smtClean="0">
                <a:ea typeface="標楷體" pitchFamily="65" charset="-120"/>
              </a:rPr>
              <a:t>f"</a:t>
            </a:r>
            <a:r>
              <a:rPr lang="en-US" altLang="zh-TW" sz="1800" dirty="0" err="1" smtClean="0">
                <a:ea typeface="標楷體" pitchFamily="65" charset="-120"/>
              </a:rPr>
              <a:t>,&amp;weight</a:t>
            </a:r>
            <a:r>
              <a:rPr lang="en-US" altLang="zh-TW" sz="1800" dirty="0" smtClean="0">
                <a:ea typeface="標楷體" pitchFamily="65" charset="-120"/>
              </a:rPr>
              <a:t>);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b="1" dirty="0" smtClean="0">
                <a:ea typeface="標楷體" pitchFamily="65" charset="-120"/>
              </a:rPr>
              <a:t>BMI = weight / (height * height);</a:t>
            </a: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err="1" smtClean="0">
                <a:ea typeface="標楷體" pitchFamily="65" charset="-120"/>
              </a:rPr>
              <a:t>printf</a:t>
            </a:r>
            <a:r>
              <a:rPr lang="en-US" altLang="zh-TW" sz="1800" dirty="0" smtClean="0">
                <a:ea typeface="標楷體" pitchFamily="65" charset="-120"/>
              </a:rPr>
              <a:t>("BMI = %f \n", BMI);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b="1" dirty="0" smtClean="0">
                <a:ea typeface="標楷體" pitchFamily="65" charset="-120"/>
              </a:rPr>
              <a:t>　</a:t>
            </a:r>
            <a:r>
              <a:rPr lang="en-US" altLang="zh-TW" sz="1800" b="1" dirty="0" smtClean="0">
                <a:ea typeface="標楷體" pitchFamily="65" charset="-120"/>
              </a:rPr>
              <a:t>if (BMI &lt; 18)</a:t>
            </a:r>
            <a:br>
              <a:rPr lang="en-US" altLang="zh-TW" sz="1800" b="1" dirty="0" smtClean="0">
                <a:ea typeface="標楷體" pitchFamily="65" charset="-120"/>
              </a:rPr>
            </a:br>
            <a:r>
              <a:rPr lang="zh-TW" altLang="en-US" sz="1800" b="1" dirty="0" smtClean="0">
                <a:ea typeface="標楷體" pitchFamily="65" charset="-120"/>
              </a:rPr>
              <a:t>　　　　</a:t>
            </a:r>
            <a:r>
              <a:rPr lang="en-US" altLang="zh-TW" sz="1800" b="1" dirty="0" err="1" smtClean="0">
                <a:ea typeface="標楷體" pitchFamily="65" charset="-120"/>
              </a:rPr>
              <a:t>printf</a:t>
            </a:r>
            <a:r>
              <a:rPr lang="en-US" altLang="zh-TW" sz="1800" b="1" dirty="0" smtClean="0">
                <a:ea typeface="標楷體" pitchFamily="65" charset="-120"/>
              </a:rPr>
              <a:t>("</a:t>
            </a:r>
            <a:r>
              <a:rPr lang="zh-TW" altLang="en-US" sz="1800" b="1" dirty="0" smtClean="0">
                <a:ea typeface="標楷體" pitchFamily="65" charset="-120"/>
              </a:rPr>
              <a:t>太輕了。</a:t>
            </a:r>
            <a:r>
              <a:rPr lang="en-US" altLang="zh-TW" sz="1800" b="1" dirty="0" smtClean="0">
                <a:ea typeface="標楷體" pitchFamily="65" charset="-120"/>
              </a:rPr>
              <a:t>\n");</a:t>
            </a:r>
            <a:br>
              <a:rPr lang="en-US" altLang="zh-TW" sz="1800" b="1" dirty="0" smtClean="0">
                <a:ea typeface="標楷體" pitchFamily="65" charset="-120"/>
              </a:rPr>
            </a:br>
            <a:r>
              <a:rPr lang="zh-TW" altLang="en-US" sz="1800" b="1" dirty="0" smtClean="0">
                <a:ea typeface="標楷體" pitchFamily="65" charset="-120"/>
              </a:rPr>
              <a:t>　</a:t>
            </a:r>
            <a:r>
              <a:rPr lang="en-US" altLang="zh-TW" sz="1800" b="1" dirty="0" smtClean="0">
                <a:ea typeface="標楷體" pitchFamily="65" charset="-120"/>
              </a:rPr>
              <a:t>else if ((BMI &gt;=18) &amp;&amp;(BMI &lt;20))</a:t>
            </a:r>
            <a:br>
              <a:rPr lang="en-US" altLang="zh-TW" sz="1800" b="1" dirty="0" smtClean="0">
                <a:ea typeface="標楷體" pitchFamily="65" charset="-120"/>
              </a:rPr>
            </a:br>
            <a:r>
              <a:rPr lang="zh-TW" altLang="en-US" sz="1800" b="1" dirty="0" smtClean="0">
                <a:ea typeface="標楷體" pitchFamily="65" charset="-120"/>
              </a:rPr>
              <a:t>　　　　</a:t>
            </a:r>
            <a:r>
              <a:rPr lang="en-US" altLang="zh-TW" sz="1800" b="1" dirty="0" err="1" smtClean="0">
                <a:ea typeface="標楷體" pitchFamily="65" charset="-120"/>
              </a:rPr>
              <a:t>printf</a:t>
            </a:r>
            <a:r>
              <a:rPr lang="en-US" altLang="zh-TW" sz="1800" b="1" dirty="0" smtClean="0">
                <a:ea typeface="標楷體" pitchFamily="65" charset="-120"/>
              </a:rPr>
              <a:t>("</a:t>
            </a:r>
            <a:r>
              <a:rPr lang="zh-TW" altLang="en-US" sz="1800" b="1" dirty="0" smtClean="0">
                <a:ea typeface="標楷體" pitchFamily="65" charset="-120"/>
              </a:rPr>
              <a:t>穠纖合度！！ </a:t>
            </a:r>
            <a:r>
              <a:rPr lang="en-US" altLang="zh-TW" sz="1800" b="1" dirty="0" smtClean="0">
                <a:ea typeface="標楷體" pitchFamily="65" charset="-120"/>
              </a:rPr>
              <a:t>\n");</a:t>
            </a:r>
            <a:br>
              <a:rPr lang="en-US" altLang="zh-TW" sz="1800" b="1" dirty="0" smtClean="0">
                <a:ea typeface="標楷體" pitchFamily="65" charset="-120"/>
              </a:rPr>
            </a:br>
            <a:r>
              <a:rPr lang="zh-TW" altLang="en-US" sz="1800" b="1" dirty="0" smtClean="0">
                <a:ea typeface="標楷體" pitchFamily="65" charset="-120"/>
              </a:rPr>
              <a:t>　</a:t>
            </a:r>
            <a:r>
              <a:rPr lang="en-US" altLang="zh-TW" sz="1800" b="1" dirty="0" smtClean="0">
                <a:ea typeface="標楷體" pitchFamily="65" charset="-120"/>
              </a:rPr>
              <a:t>else</a:t>
            </a:r>
            <a:br>
              <a:rPr lang="en-US" altLang="zh-TW" sz="1800" b="1" dirty="0" smtClean="0">
                <a:ea typeface="標楷體" pitchFamily="65" charset="-120"/>
              </a:rPr>
            </a:br>
            <a:r>
              <a:rPr lang="zh-TW" altLang="en-US" sz="1800" b="1" dirty="0" smtClean="0">
                <a:ea typeface="標楷體" pitchFamily="65" charset="-120"/>
              </a:rPr>
              <a:t>　　　　</a:t>
            </a:r>
            <a:r>
              <a:rPr lang="en-US" altLang="zh-TW" sz="1800" b="1" dirty="0" err="1" smtClean="0">
                <a:ea typeface="標楷體" pitchFamily="65" charset="-120"/>
              </a:rPr>
              <a:t>printf</a:t>
            </a:r>
            <a:r>
              <a:rPr lang="en-US" altLang="zh-TW" sz="1800" b="1" dirty="0" smtClean="0">
                <a:ea typeface="標楷體" pitchFamily="65" charset="-120"/>
              </a:rPr>
              <a:t>("</a:t>
            </a:r>
            <a:r>
              <a:rPr lang="zh-TW" altLang="en-US" sz="1800" b="1" dirty="0" smtClean="0">
                <a:ea typeface="標楷體" pitchFamily="65" charset="-120"/>
              </a:rPr>
              <a:t>太重了喔！應注意。</a:t>
            </a:r>
            <a:r>
              <a:rPr lang="en-US" altLang="zh-TW" sz="1800" b="1" dirty="0" smtClean="0">
                <a:ea typeface="標楷體" pitchFamily="65" charset="-120"/>
              </a:rPr>
              <a:t>\n"); </a:t>
            </a: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en-US" altLang="zh-TW" sz="1800" dirty="0" smtClean="0">
                <a:ea typeface="標楷體" pitchFamily="65" charset="-120"/>
              </a:rPr>
              <a:t/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smtClean="0">
                <a:ea typeface="標楷體" pitchFamily="65" charset="-120"/>
              </a:rPr>
              <a:t>system("PAUSE");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zh-TW" altLang="en-US" sz="1800" dirty="0" smtClean="0">
                <a:ea typeface="標楷體" pitchFamily="65" charset="-120"/>
              </a:rPr>
              <a:t>　</a:t>
            </a:r>
            <a:r>
              <a:rPr lang="en-US" altLang="zh-TW" sz="1800" dirty="0" smtClean="0">
                <a:ea typeface="標楷體" pitchFamily="65" charset="-120"/>
              </a:rPr>
              <a:t>return 0;</a:t>
            </a:r>
            <a:br>
              <a:rPr lang="en-US" altLang="zh-TW" sz="1800" dirty="0" smtClean="0">
                <a:ea typeface="標楷體" pitchFamily="65" charset="-120"/>
              </a:rPr>
            </a:br>
            <a:r>
              <a:rPr lang="en-US" altLang="zh-TW" sz="1800" b="1" dirty="0" smtClean="0">
                <a:solidFill>
                  <a:srgbClr val="FF0000"/>
                </a:solidFill>
                <a:ea typeface="標楷體" pitchFamily="65" charset="-120"/>
              </a:rPr>
              <a:t>}</a:t>
            </a:r>
            <a:endParaRPr lang="en-US" altLang="zh-TW" sz="1800" b="1" dirty="0">
              <a:solidFill>
                <a:srgbClr val="FF00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solidFill>
                  <a:srgbClr val="0033CC"/>
                </a:solidFill>
                <a:latin typeface="Courier New" pitchFamily="49" charset="0"/>
              </a:rPr>
              <a:t>printf </a:t>
            </a:r>
            <a:r>
              <a:rPr lang="en-US" altLang="zh-TW" sz="4400" smtClean="0">
                <a:latin typeface="Courier New" pitchFamily="49" charset="0"/>
                <a:sym typeface="Symbol" pitchFamily="18" charset="2"/>
              </a:rPr>
              <a:t></a:t>
            </a:r>
            <a:r>
              <a:rPr lang="en-US" altLang="zh-TW" sz="4400" smtClean="0"/>
              <a:t> </a:t>
            </a:r>
            <a:r>
              <a:rPr lang="en-US" altLang="zh-TW" sz="4400" smtClean="0">
                <a:sym typeface="Symbol" pitchFamily="18" charset="2"/>
              </a:rPr>
              <a:t/>
            </a:r>
            <a:br>
              <a:rPr lang="en-US" altLang="zh-TW" sz="4400" smtClean="0">
                <a:sym typeface="Symbol" pitchFamily="18" charset="2"/>
              </a:rPr>
            </a:br>
            <a:r>
              <a:rPr lang="en-US" altLang="zh-TW" sz="2800" smtClean="0">
                <a:sym typeface="Symbol" pitchFamily="18" charset="2"/>
              </a:rPr>
              <a:t>Print formatted data to stdout </a:t>
            </a:r>
          </a:p>
        </p:txBody>
      </p:sp>
      <p:sp>
        <p:nvSpPr>
          <p:cNvPr id="214021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019550"/>
          </a:xfrm>
        </p:spPr>
        <p:txBody>
          <a:bodyPr/>
          <a:lstStyle/>
          <a:p>
            <a:pPr eaLnBrk="1" hangingPunct="1"/>
            <a:r>
              <a:rPr lang="en-US" altLang="zh-TW" sz="2600" b="1" dirty="0" err="1" smtClean="0">
                <a:solidFill>
                  <a:srgbClr val="CC3300"/>
                </a:solidFill>
                <a:latin typeface="Courier New" pitchFamily="49" charset="0"/>
              </a:rPr>
              <a:t>printf</a:t>
            </a:r>
            <a:r>
              <a:rPr lang="en-US" altLang="zh-TW" sz="2600" b="1" dirty="0" smtClean="0">
                <a:latin typeface="Courier New" pitchFamily="49" charset="0"/>
              </a:rPr>
              <a:t>("Hello, World\n");</a:t>
            </a:r>
          </a:p>
          <a:p>
            <a:pPr lvl="1" eaLnBrk="1" hangingPunct="1"/>
            <a:r>
              <a:rPr lang="en-US" altLang="zh-TW" dirty="0" smtClean="0">
                <a:latin typeface="Comic Sans MS" pitchFamily="66" charset="0"/>
              </a:rPr>
              <a:t>Instructs computer to </a:t>
            </a:r>
            <a:r>
              <a:rPr lang="en-US" altLang="zh-TW" dirty="0" smtClean="0">
                <a:solidFill>
                  <a:srgbClr val="0033CC"/>
                </a:solidFill>
                <a:latin typeface="Comic Sans MS" pitchFamily="66" charset="0"/>
              </a:rPr>
              <a:t>perform an action</a:t>
            </a:r>
          </a:p>
          <a:p>
            <a:pPr lvl="2" eaLnBrk="1" hangingPunct="1"/>
            <a:r>
              <a:rPr lang="en-US" altLang="zh-TW" dirty="0" smtClean="0">
                <a:latin typeface="Comic Sans MS" pitchFamily="66" charset="0"/>
              </a:rPr>
              <a:t>Specifically, prints the </a:t>
            </a:r>
            <a:r>
              <a:rPr lang="en-US" altLang="zh-TW" dirty="0" smtClean="0">
                <a:solidFill>
                  <a:srgbClr val="0033CC"/>
                </a:solidFill>
                <a:latin typeface="Comic Sans MS" pitchFamily="66" charset="0"/>
              </a:rPr>
              <a:t>string</a:t>
            </a:r>
            <a:r>
              <a:rPr lang="en-US" altLang="zh-TW" dirty="0" smtClean="0">
                <a:latin typeface="Comic Sans MS" pitchFamily="66" charset="0"/>
              </a:rPr>
              <a:t> of characters within quotes</a:t>
            </a:r>
            <a:r>
              <a:rPr lang="en-US" altLang="zh-TW" dirty="0" smtClean="0"/>
              <a:t> </a:t>
            </a:r>
            <a:r>
              <a:rPr lang="en-US" altLang="zh-TW" dirty="0" smtClean="0">
                <a:latin typeface="Comic Sans MS" pitchFamily="66" charset="0"/>
              </a:rPr>
              <a:t>(</a:t>
            </a:r>
            <a:r>
              <a:rPr lang="en-US" altLang="zh-TW" sz="1800" b="1" dirty="0" smtClean="0">
                <a:solidFill>
                  <a:srgbClr val="CC3300"/>
                </a:solidFill>
                <a:latin typeface="Courier New" pitchFamily="49" charset="0"/>
              </a:rPr>
              <a:t>"</a:t>
            </a:r>
            <a:r>
              <a:rPr lang="en-US" altLang="zh-TW" b="1" dirty="0" smtClean="0">
                <a:solidFill>
                  <a:srgbClr val="CC3300"/>
                </a:solidFill>
                <a:latin typeface="Courier New" pitchFamily="49" charset="0"/>
              </a:rPr>
              <a:t> </a:t>
            </a:r>
            <a:r>
              <a:rPr lang="en-US" altLang="zh-TW" sz="1800" b="1" dirty="0" smtClean="0">
                <a:solidFill>
                  <a:srgbClr val="CC3300"/>
                </a:solidFill>
                <a:latin typeface="Courier New" pitchFamily="49" charset="0"/>
              </a:rPr>
              <a:t>"</a:t>
            </a:r>
            <a:r>
              <a:rPr lang="en-US" altLang="zh-TW" dirty="0" smtClean="0"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en-US" altLang="zh-TW" dirty="0" smtClean="0">
                <a:latin typeface="Comic Sans MS" pitchFamily="66" charset="0"/>
              </a:rPr>
              <a:t>Entire line called a </a:t>
            </a:r>
            <a:r>
              <a:rPr lang="en-US" altLang="zh-TW" dirty="0" smtClean="0">
                <a:solidFill>
                  <a:srgbClr val="0033CC"/>
                </a:solidFill>
                <a:latin typeface="Comic Sans MS" pitchFamily="66" charset="0"/>
              </a:rPr>
              <a:t>statement</a:t>
            </a:r>
          </a:p>
          <a:p>
            <a:pPr lvl="2" eaLnBrk="1" hangingPunct="1"/>
            <a:r>
              <a:rPr lang="en-US" altLang="zh-TW" dirty="0" smtClean="0">
                <a:latin typeface="Comic Sans MS" pitchFamily="66" charset="0"/>
              </a:rPr>
              <a:t>All statements must end with a semicolon (</a:t>
            </a:r>
            <a:r>
              <a:rPr lang="en-US" altLang="zh-TW" sz="1800" b="1" dirty="0" smtClean="0">
                <a:solidFill>
                  <a:srgbClr val="CC3300"/>
                </a:solidFill>
                <a:latin typeface="Courier New" pitchFamily="49" charset="0"/>
              </a:rPr>
              <a:t>;</a:t>
            </a:r>
            <a:r>
              <a:rPr lang="en-US" altLang="zh-TW" dirty="0" smtClean="0">
                <a:latin typeface="Comic Sans MS" pitchFamily="66" charset="0"/>
              </a:rPr>
              <a:t>)</a:t>
            </a:r>
          </a:p>
          <a:p>
            <a:pPr lvl="1" eaLnBrk="1" hangingPunct="1"/>
            <a:r>
              <a:rPr lang="en-US" altLang="zh-TW" dirty="0" smtClean="0">
                <a:latin typeface="Comic Sans MS" pitchFamily="66" charset="0"/>
              </a:rPr>
              <a:t>Escape character (</a:t>
            </a:r>
            <a:r>
              <a:rPr lang="en-US" altLang="zh-TW" sz="2200" b="1" dirty="0" smtClean="0">
                <a:solidFill>
                  <a:srgbClr val="CC3300"/>
                </a:solidFill>
                <a:latin typeface="Courier New" pitchFamily="49" charset="0"/>
              </a:rPr>
              <a:t>\</a:t>
            </a:r>
            <a:r>
              <a:rPr lang="en-US" altLang="zh-TW" dirty="0" smtClean="0">
                <a:latin typeface="Comic Sans MS" pitchFamily="66" charset="0"/>
              </a:rPr>
              <a:t>)</a:t>
            </a:r>
          </a:p>
          <a:p>
            <a:pPr lvl="2" eaLnBrk="1" hangingPunct="1"/>
            <a:r>
              <a:rPr lang="en-US" altLang="zh-TW" dirty="0" smtClean="0">
                <a:latin typeface="Comic Sans MS" pitchFamily="66" charset="0"/>
              </a:rPr>
              <a:t>Indicates that </a:t>
            </a:r>
            <a:r>
              <a:rPr lang="en-US" altLang="zh-TW" b="1" dirty="0" err="1" smtClean="0">
                <a:solidFill>
                  <a:srgbClr val="0033CC"/>
                </a:solidFill>
                <a:latin typeface="Courier New" pitchFamily="49" charset="0"/>
              </a:rPr>
              <a:t>printf</a:t>
            </a:r>
            <a:r>
              <a:rPr lang="en-US" altLang="zh-TW" dirty="0" smtClean="0">
                <a:latin typeface="Comic Sans MS" pitchFamily="66" charset="0"/>
              </a:rPr>
              <a:t> should do something out of the ordinary</a:t>
            </a:r>
          </a:p>
          <a:p>
            <a:pPr lvl="2" eaLnBrk="1" hangingPunct="1"/>
            <a:r>
              <a:rPr lang="en-US" altLang="zh-TW" sz="1800" b="1" dirty="0" smtClean="0">
                <a:solidFill>
                  <a:srgbClr val="CC3300"/>
                </a:solidFill>
                <a:latin typeface="Courier New" pitchFamily="49" charset="0"/>
              </a:rPr>
              <a:t>\n</a:t>
            </a:r>
            <a:r>
              <a:rPr lang="en-US" altLang="zh-TW" dirty="0" smtClean="0">
                <a:latin typeface="Comic Sans MS" pitchFamily="66" charset="0"/>
              </a:rPr>
              <a:t> is the </a:t>
            </a:r>
            <a:r>
              <a:rPr lang="en-US" altLang="zh-TW" dirty="0" smtClean="0">
                <a:solidFill>
                  <a:srgbClr val="0033CC"/>
                </a:solidFill>
                <a:latin typeface="Comic Sans MS" pitchFamily="66" charset="0"/>
              </a:rPr>
              <a:t>newline</a:t>
            </a:r>
            <a:r>
              <a:rPr lang="en-US" altLang="zh-TW" dirty="0" smtClean="0">
                <a:latin typeface="Comic Sans MS" pitchFamily="66" charset="0"/>
              </a:rPr>
              <a:t> character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4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14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4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14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14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214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14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140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Some Common Escape Sequences</a:t>
            </a:r>
          </a:p>
        </p:txBody>
      </p:sp>
      <p:graphicFrame>
        <p:nvGraphicFramePr>
          <p:cNvPr id="215045" name="Object 5"/>
          <p:cNvGraphicFramePr>
            <a:graphicFrameLocks noChangeAspect="1"/>
          </p:cNvGraphicFramePr>
          <p:nvPr/>
        </p:nvGraphicFramePr>
        <p:xfrm>
          <a:off x="1293813" y="2571750"/>
          <a:ext cx="680720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文件" r:id="rId5" imgW="6836793" imgH="2161669" progId="Word.Document.8">
                  <p:embed/>
                </p:oleObj>
              </mc:Choice>
              <mc:Fallback>
                <p:oleObj name="文件" r:id="rId5" imgW="6836793" imgH="2161669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571750"/>
                        <a:ext cx="680720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800" dirty="0" smtClean="0">
                <a:ea typeface="標楷體" pitchFamily="65" charset="-120"/>
                <a:cs typeface="Arial" charset="0"/>
              </a:rPr>
              <a:t>Editing </a:t>
            </a:r>
            <a:r>
              <a:rPr lang="en-US" altLang="zh-TW" sz="2800" dirty="0" smtClean="0">
                <a:ea typeface="標楷體" pitchFamily="65" charset="-120"/>
                <a:cs typeface="Arial" charset="0"/>
                <a:sym typeface="Symbol" pitchFamily="18" charset="2"/>
              </a:rPr>
              <a:t> </a:t>
            </a:r>
            <a:r>
              <a:rPr lang="en-US" altLang="zh-TW" sz="2800" dirty="0" smtClean="0">
                <a:ea typeface="標楷體" pitchFamily="65" charset="-120"/>
                <a:cs typeface="Arial" charset="0"/>
              </a:rPr>
              <a:t>Compiling </a:t>
            </a:r>
            <a:r>
              <a:rPr lang="en-US" altLang="zh-TW" sz="2800" dirty="0" smtClean="0">
                <a:ea typeface="標楷體" pitchFamily="65" charset="-120"/>
                <a:cs typeface="Arial" charset="0"/>
                <a:sym typeface="Symbol" pitchFamily="18" charset="2"/>
              </a:rPr>
              <a:t></a:t>
            </a:r>
            <a:r>
              <a:rPr lang="en-US" altLang="zh-TW" sz="2800" dirty="0" smtClean="0">
                <a:ea typeface="標楷體" pitchFamily="65" charset="-120"/>
                <a:cs typeface="Arial" charset="0"/>
              </a:rPr>
              <a:t> Linking </a:t>
            </a:r>
            <a:r>
              <a:rPr lang="en-US" altLang="zh-TW" sz="2800" dirty="0" smtClean="0">
                <a:ea typeface="標楷體" pitchFamily="65" charset="-120"/>
                <a:cs typeface="Arial" charset="0"/>
                <a:sym typeface="Symbol" pitchFamily="18" charset="2"/>
              </a:rPr>
              <a:t> </a:t>
            </a:r>
            <a:r>
              <a:rPr lang="en-US" altLang="en-US" sz="2800" dirty="0" smtClean="0">
                <a:ea typeface="標楷體" pitchFamily="65" charset="-120"/>
                <a:cs typeface="Arial" charset="0"/>
                <a:sym typeface="Symbol" pitchFamily="18" charset="2"/>
              </a:rPr>
              <a:t>Execution</a:t>
            </a:r>
            <a:endParaRPr lang="zh-TW" altLang="en-US" sz="2800" dirty="0" smtClean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Winter Projects</a:t>
            </a:r>
            <a:endParaRPr lang="zh-TW" altLang="en-US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49329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676796"/>
            <a:ext cx="5357818" cy="318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zh-TW" sz="3200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3200" dirty="0" smtClean="0">
                <a:ea typeface="標楷體" pitchFamily="65" charset="-120"/>
              </a:rPr>
              <a:t>陳怡芬 </a:t>
            </a:r>
            <a:endParaRPr lang="en-US" altLang="zh-TW" sz="3200" dirty="0" smtClean="0">
              <a:ea typeface="標楷體" pitchFamily="65" charset="-120"/>
            </a:endParaRPr>
          </a:p>
          <a:p>
            <a:pPr eaLnBrk="1" hangingPunct="1"/>
            <a:r>
              <a:rPr lang="en-US" altLang="zh-TW" sz="3200" dirty="0" smtClean="0">
                <a:ea typeface="標楷體" pitchFamily="65" charset="-120"/>
              </a:rPr>
              <a:t>Anny</a:t>
            </a:r>
          </a:p>
        </p:txBody>
      </p:sp>
      <p:pic>
        <p:nvPicPr>
          <p:cNvPr id="6" name="圖片版面配置區 5" descr="extreme-programming.gi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712" r="16712"/>
          <a:stretch>
            <a:fillRect/>
          </a:stretch>
        </p:blipFill>
        <p:spPr/>
      </p:pic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1176996"/>
            <a:ext cx="4176714" cy="158262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 smtClean="0">
                <a:latin typeface="+mn-lt"/>
              </a:rPr>
              <a:t>Problem Solving </a:t>
            </a:r>
            <a:br>
              <a:rPr lang="en-US" altLang="zh-TW" sz="3200" dirty="0" smtClean="0">
                <a:latin typeface="+mn-lt"/>
              </a:rPr>
            </a:br>
            <a:r>
              <a:rPr lang="en-US" altLang="zh-TW" sz="3200" dirty="0" smtClean="0">
                <a:latin typeface="+mn-lt"/>
              </a:rPr>
              <a:t>&amp; Programming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proble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61401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ritical-thinking-problem-solving-skills-800X800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428860" y="-47673"/>
            <a:ext cx="4143404" cy="690567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681</Words>
  <Application>Microsoft Office PowerPoint</Application>
  <PresentationFormat>如螢幕大小 (4:3)</PresentationFormat>
  <Paragraphs>220</Paragraphs>
  <Slides>53</Slides>
  <Notes>0</Notes>
  <HiddenSlides>2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5" baseType="lpstr">
      <vt:lpstr>流線</vt:lpstr>
      <vt:lpstr>文件</vt:lpstr>
      <vt:lpstr>PowerPoint 簡報</vt:lpstr>
      <vt:lpstr>PowerPoint 簡報</vt:lpstr>
      <vt:lpstr>PowerPoint 簡報</vt:lpstr>
      <vt:lpstr>PowerPoint 簡報</vt:lpstr>
      <vt:lpstr>小型系統</vt:lpstr>
      <vt:lpstr>Winter Projects</vt:lpstr>
      <vt:lpstr>Problem Solving  &amp; Programming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Pair Programming</vt:lpstr>
      <vt:lpstr>Why pair?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C Language</vt:lpstr>
      <vt:lpstr>C History</vt:lpstr>
      <vt:lpstr>Computer Architecture</vt:lpstr>
      <vt:lpstr> Introduction to C Programming</vt:lpstr>
      <vt:lpstr>PowerPoint 簡報</vt:lpstr>
      <vt:lpstr>Our First C Program  Hello World</vt:lpstr>
      <vt:lpstr>Our First C Program  Hello World</vt:lpstr>
      <vt:lpstr>The #include Directive</vt:lpstr>
      <vt:lpstr>The #include Directive</vt:lpstr>
      <vt:lpstr>Entry Point of C Programs</vt:lpstr>
      <vt:lpstr>Function Body</vt:lpstr>
      <vt:lpstr>C Statements</vt:lpstr>
      <vt:lpstr>Comments</vt:lpstr>
      <vt:lpstr>Comments</vt:lpstr>
      <vt:lpstr>Robot’s Movement</vt:lpstr>
      <vt:lpstr>printf   Print formatted data to stdout </vt:lpstr>
      <vt:lpstr>PowerPoint 簡報</vt:lpstr>
      <vt:lpstr>PowerPoint 簡報</vt:lpstr>
      <vt:lpstr>printf   Print formatted data to stdout </vt:lpstr>
      <vt:lpstr>Some Common Escape Sequences</vt:lpstr>
      <vt:lpstr>Editing  Compiling  Linking  Execution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&amp;  Computer Programming</dc:title>
  <dc:creator>user</dc:creator>
  <cp:lastModifiedBy>test</cp:lastModifiedBy>
  <cp:revision>19</cp:revision>
  <dcterms:created xsi:type="dcterms:W3CDTF">2011-04-17T13:32:33Z</dcterms:created>
  <dcterms:modified xsi:type="dcterms:W3CDTF">2011-09-07T06:30:06Z</dcterms:modified>
</cp:coreProperties>
</file>