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72" r:id="rId15"/>
    <p:sldId id="267" r:id="rId16"/>
    <p:sldId id="268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90" r:id="rId32"/>
    <p:sldId id="292" r:id="rId33"/>
    <p:sldId id="293" r:id="rId34"/>
    <p:sldId id="294" r:id="rId35"/>
    <p:sldId id="295" r:id="rId36"/>
    <p:sldId id="285" r:id="rId37"/>
    <p:sldId id="286" r:id="rId38"/>
    <p:sldId id="288" r:id="rId39"/>
    <p:sldId id="296" r:id="rId4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87C7EE-FC70-4CE3-9CEB-C182A933833D}" type="datetimeFigureOut">
              <a:rPr lang="zh-TW" altLang="en-US" smtClean="0"/>
              <a:t>2011/9/21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71E9266-D971-43EE-B2FE-9BB567FDA9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h.wikipedia.org/wiki/%E5%80%AB%E6%95%A6%E7%A7%91%E5%AD%B8%E5%8D%9A%E7%89%A9%E9%A4%A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9%80%BB%E8%BE%9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zh.wikipedia.org/wiki/EDVA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zh.wikipedia.org/wiki/%E4%BA%BA%E5%B7%A5%E6%99%BA%E8%83%B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7.xml"/><Relationship Id="rId7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5.xml"/><Relationship Id="rId4" Type="http://schemas.openxmlformats.org/officeDocument/2006/relationships/slide" Target="slid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_TCMKEY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6518" y="0"/>
            <a:ext cx="4347482" cy="6858000"/>
          </a:xfrm>
          <a:prstGeom prst="rect">
            <a:avLst/>
          </a:prstGeom>
        </p:spPr>
      </p:pic>
      <p:pic>
        <p:nvPicPr>
          <p:cNvPr id="6" name="圖片 5" descr="Computer-History-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67536" cy="3645024"/>
          </a:xfrm>
          <a:prstGeom prst="rect">
            <a:avLst/>
          </a:prstGeom>
        </p:spPr>
      </p:pic>
      <p:pic>
        <p:nvPicPr>
          <p:cNvPr id="8" name="圖片 7" descr="Computer-History-Museum-Mark-Horton-Architecture-10-537x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2977"/>
            <a:ext cx="5468400" cy="3635417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371600" y="4941168"/>
            <a:ext cx="7772400" cy="873280"/>
          </a:xfrm>
        </p:spPr>
        <p:txBody>
          <a:bodyPr/>
          <a:lstStyle/>
          <a:p>
            <a:pPr algn="r"/>
            <a:r>
              <a:rPr lang="en-US" altLang="zh-TW" cap="none" dirty="0" smtClean="0">
                <a:solidFill>
                  <a:schemeClr val="bg1"/>
                </a:solidFill>
                <a:ea typeface="Kozuka Gothic Pro M" pitchFamily="34" charset="-128"/>
              </a:rPr>
              <a:t>Computer History</a:t>
            </a:r>
            <a:endParaRPr lang="zh-TW" altLang="en-US" cap="none" dirty="0">
              <a:solidFill>
                <a:schemeClr val="bg1"/>
              </a:solidFill>
              <a:ea typeface="Kozuka Gothic Pro 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Babbage (1791—1871)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二十二歲從劍橋獲得數學博士學位， 當時是位被認為很具潛力的年輕數學家。</a:t>
            </a:r>
            <a:endParaRPr lang="en-US" altLang="zh-TW" sz="3600" dirty="0" smtClean="0"/>
          </a:p>
          <a:p>
            <a:endParaRPr lang="en-US" altLang="zh-TW" sz="3600" dirty="0" smtClean="0"/>
          </a:p>
          <a:p>
            <a:endParaRPr lang="zh-TW" altLang="en-US" sz="3600" dirty="0"/>
          </a:p>
        </p:txBody>
      </p:sp>
      <p:pic>
        <p:nvPicPr>
          <p:cNvPr id="4" name="圖片 3" descr="babb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229200"/>
            <a:ext cx="1188640" cy="1407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Babbage (1791—1871)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/>
              <a:t>在他還是學生的時候，就對計算機的設計產生興趣。 </a:t>
            </a:r>
            <a:endParaRPr lang="en-US" altLang="zh-TW" sz="3600" dirty="0" smtClean="0"/>
          </a:p>
          <a:p>
            <a:r>
              <a:rPr lang="zh-TW" altLang="en-US" sz="3600" dirty="0" smtClean="0"/>
              <a:t>他獲得英國皇家學院的資助， 著手設計並製造一台功能更廣泛的機械型計算機：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差分機 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(Difference Engine)</a:t>
            </a:r>
            <a:r>
              <a:rPr lang="zh-TW" altLang="en-US" sz="3600" dirty="0" smtClean="0"/>
              <a:t>。 </a:t>
            </a:r>
            <a:endParaRPr lang="zh-TW" altLang="en-US" sz="3600" dirty="0"/>
          </a:p>
        </p:txBody>
      </p:sp>
      <p:pic>
        <p:nvPicPr>
          <p:cNvPr id="4" name="圖片 3" descr="babb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229200"/>
            <a:ext cx="1188640" cy="1407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52320" y="5589240"/>
            <a:ext cx="1209328" cy="914400"/>
          </a:xfrm>
        </p:spPr>
        <p:txBody>
          <a:bodyPr/>
          <a:lstStyle/>
          <a:p>
            <a:r>
              <a:rPr lang="en-US" altLang="zh-TW" dirty="0" smtClean="0"/>
              <a:t>1822</a:t>
            </a:r>
            <a:endParaRPr lang="zh-TW" altLang="en-US" dirty="0"/>
          </a:p>
        </p:txBody>
      </p:sp>
      <p:pic>
        <p:nvPicPr>
          <p:cNvPr id="4" name="內容版面配置區 3" descr="差分機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5256584" cy="6268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babb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229200"/>
            <a:ext cx="1188640" cy="1407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Babbage (1791—1871)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783560"/>
            <a:ext cx="7690048" cy="457200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十年過去，就在差分機即將完成的時候，他領悟到：一台理想的計算機， 必須能夠依指令改變其執行程序。也就是可變程式的概念。 這是個前所未有的偉大理想。 他立刻棄置了差分機，開始埋首設計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分析機</a:t>
            </a:r>
            <a:r>
              <a:rPr lang="zh-TW" altLang="en-US" sz="3600" dirty="0" smtClean="0">
                <a:solidFill>
                  <a:srgbClr val="FFFF00"/>
                </a:solidFill>
              </a:rPr>
              <a:t> </a:t>
            </a:r>
            <a:r>
              <a:rPr lang="en-US" altLang="zh-TW" sz="3600" dirty="0" smtClean="0">
                <a:solidFill>
                  <a:srgbClr val="FFFF00"/>
                </a:solidFill>
              </a:rPr>
              <a:t>(Analytical Engine) </a:t>
            </a:r>
            <a:r>
              <a:rPr lang="zh-TW" altLang="en-US" sz="3600" dirty="0" smtClean="0"/>
              <a:t>以實現他的理想。 </a:t>
            </a:r>
            <a:endParaRPr lang="en-US" altLang="zh-TW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AnalyticalEng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552728" cy="5422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7668344" y="5589240"/>
            <a:ext cx="1209328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1832</a:t>
            </a:r>
            <a:endParaRPr kumimoji="0" lang="zh-TW" alt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Babbage (1791—1871)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整個設計在 </a:t>
            </a:r>
            <a:r>
              <a:rPr lang="en-US" altLang="zh-TW" sz="3600" dirty="0" smtClean="0"/>
              <a:t>1838 </a:t>
            </a:r>
            <a:r>
              <a:rPr lang="zh-TW" altLang="en-US" sz="3600" dirty="0" smtClean="0"/>
              <a:t>年完成，就連寫程式的方法都想好了。 可惜當時的技術無法配合，</a:t>
            </a:r>
            <a:r>
              <a:rPr lang="en-US" altLang="zh-TW" sz="3600" dirty="0" smtClean="0"/>
              <a:t>Babbage </a:t>
            </a:r>
            <a:r>
              <a:rPr lang="zh-TW" altLang="en-US" sz="3600" dirty="0" smtClean="0"/>
              <a:t>終其一生未能完成一台計算機。</a:t>
            </a:r>
          </a:p>
          <a:p>
            <a:endParaRPr lang="zh-TW" altLang="en-US" sz="3600" dirty="0"/>
          </a:p>
        </p:txBody>
      </p:sp>
      <p:pic>
        <p:nvPicPr>
          <p:cNvPr id="4" name="圖片 3" descr="babb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229200"/>
            <a:ext cx="1188640" cy="1407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Babbage (1791—1871)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他始終受到英國皇家學會的信任和資助，而且留下巨細無靡的設計圖 </a:t>
            </a:r>
            <a:r>
              <a:rPr lang="en-US" altLang="zh-TW" sz="3600" dirty="0" smtClean="0"/>
              <a:t>300 </a:t>
            </a:r>
            <a:r>
              <a:rPr lang="zh-TW" altLang="en-US" sz="3600" dirty="0" smtClean="0"/>
              <a:t>多張、 筆記 </a:t>
            </a:r>
            <a:r>
              <a:rPr lang="en-US" altLang="zh-TW" sz="3600" dirty="0" smtClean="0"/>
              <a:t>6000 </a:t>
            </a:r>
            <a:r>
              <a:rPr lang="zh-TW" altLang="en-US" sz="3600" dirty="0" smtClean="0"/>
              <a:t>多頁，和許多半成品。 他那未完成但是已經知道可以工作的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差分機</a:t>
            </a:r>
            <a:r>
              <a:rPr lang="zh-TW" altLang="en-US" sz="3600" dirty="0" smtClean="0"/>
              <a:t>， 後來整個版權贈送給了英國皇家學會， 也許算是報答知遇之恩吧。 </a:t>
            </a:r>
            <a:endParaRPr lang="zh-TW" altLang="en-US" sz="3600" dirty="0"/>
          </a:p>
        </p:txBody>
      </p:sp>
      <p:pic>
        <p:nvPicPr>
          <p:cNvPr id="4" name="圖片 3" descr="babb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229200"/>
            <a:ext cx="1188640" cy="1407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Babbage (1791—1871)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這台機器花費了</a:t>
            </a:r>
            <a:r>
              <a:rPr lang="zh-TW" altLang="en-US" sz="3600" dirty="0" smtClean="0">
                <a:hlinkClick r:id="rId2" tooltip="倫敦科學博物館"/>
              </a:rPr>
              <a:t>倫敦科學博物館</a:t>
            </a:r>
            <a:r>
              <a:rPr lang="zh-TW" altLang="en-US" sz="3600" dirty="0" smtClean="0"/>
              <a:t>工程師</a:t>
            </a:r>
            <a:r>
              <a:rPr lang="en-US" altLang="zh-TW" sz="3600" dirty="0" smtClean="0"/>
              <a:t>3</a:t>
            </a:r>
            <a:r>
              <a:rPr lang="zh-TW" altLang="en-US" sz="3600" dirty="0" smtClean="0"/>
              <a:t>年半的時間，展出</a:t>
            </a:r>
            <a:r>
              <a:rPr lang="en-US" altLang="zh-TW" sz="3600" dirty="0" smtClean="0"/>
              <a:t>1</a:t>
            </a:r>
            <a:r>
              <a:rPr lang="zh-TW" altLang="en-US" sz="3600" dirty="0" smtClean="0"/>
              <a:t>年。倫敦科學博物館負責人</a:t>
            </a:r>
            <a:r>
              <a:rPr lang="en-US" altLang="zh-TW" sz="3600" dirty="0" smtClean="0"/>
              <a:t>Horton</a:t>
            </a:r>
            <a:r>
              <a:rPr lang="zh-TW" altLang="en-US" sz="3600" dirty="0" smtClean="0"/>
              <a:t>說，建造這台機器實在太漫長了，花費了</a:t>
            </a:r>
            <a:r>
              <a:rPr lang="en-US" altLang="zh-TW" sz="3600" dirty="0" smtClean="0"/>
              <a:t>45</a:t>
            </a:r>
            <a:r>
              <a:rPr lang="zh-TW" altLang="en-US" sz="3600" dirty="0" smtClean="0"/>
              <a:t>萬英鎊。</a:t>
            </a:r>
            <a:endParaRPr lang="en-US" altLang="zh-TW" sz="3600" dirty="0" smtClean="0"/>
          </a:p>
          <a:p>
            <a:r>
              <a:rPr lang="zh-TW" altLang="en-US" sz="3600" dirty="0" smtClean="0"/>
              <a:t>他是可程式計算機的發明者，計算機的先驅。被尊稱為「電腦之父」</a:t>
            </a:r>
            <a:endParaRPr lang="en-US" altLang="zh-TW" sz="3600" dirty="0" smtClean="0"/>
          </a:p>
          <a:p>
            <a:endParaRPr lang="zh-TW" altLang="en-US" sz="3600" dirty="0"/>
          </a:p>
        </p:txBody>
      </p:sp>
      <p:pic>
        <p:nvPicPr>
          <p:cNvPr id="4" name="圖片 3" descr="babb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229200"/>
            <a:ext cx="1188640" cy="1407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220px-Ada_Love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32656"/>
            <a:ext cx="3816424" cy="6071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20px-Ada_Love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25144"/>
            <a:ext cx="1224136" cy="1947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/>
              <a:t>Ada</a:t>
            </a:r>
            <a:r>
              <a:rPr lang="en-US" altLang="zh-TW" b="1" dirty="0" smtClean="0"/>
              <a:t> Lovelace(1815-1852)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Augusta </a:t>
            </a:r>
            <a:r>
              <a:rPr lang="en-US" altLang="zh-TW" sz="3600" dirty="0" err="1" smtClean="0"/>
              <a:t>Ada</a:t>
            </a:r>
            <a:r>
              <a:rPr lang="en-US" altLang="zh-TW" sz="3600" dirty="0" smtClean="0"/>
              <a:t> Byron (1815--1852)</a:t>
            </a:r>
            <a:r>
              <a:rPr lang="zh-TW" altLang="en-US" sz="3600" dirty="0" smtClean="0"/>
              <a:t>。 她是盛名詩人拜倫的女兒</a:t>
            </a:r>
            <a:endParaRPr lang="en-US" altLang="zh-TW" sz="3600" dirty="0" smtClean="0"/>
          </a:p>
          <a:p>
            <a:r>
              <a:rPr lang="en-US" altLang="zh-TW" sz="3600" dirty="0" err="1" smtClean="0"/>
              <a:t>Ada</a:t>
            </a:r>
            <a:r>
              <a:rPr lang="en-US" altLang="zh-TW" sz="3600" dirty="0" smtClean="0"/>
              <a:t> </a:t>
            </a:r>
            <a:r>
              <a:rPr lang="zh-TW" altLang="en-US" sz="3600" dirty="0" smtClean="0"/>
              <a:t>參加了 </a:t>
            </a:r>
            <a:r>
              <a:rPr lang="en-US" altLang="zh-TW" sz="3600" dirty="0" smtClean="0"/>
              <a:t>Babbage </a:t>
            </a:r>
            <a:r>
              <a:rPr lang="zh-TW" altLang="en-US" sz="3600" dirty="0" smtClean="0"/>
              <a:t>一部份的工作，尤其是程式設計方面</a:t>
            </a:r>
            <a:endParaRPr lang="en-US" altLang="zh-TW" sz="3600" dirty="0" smtClean="0"/>
          </a:p>
          <a:p>
            <a:r>
              <a:rPr lang="en-US" altLang="zh-TW" sz="3600" dirty="0" smtClean="0"/>
              <a:t>1980 </a:t>
            </a:r>
            <a:r>
              <a:rPr lang="zh-TW" altLang="en-US" sz="3600" dirty="0" smtClean="0"/>
              <a:t>年代由美國國防部委託設計的一套程式語言，就以 </a:t>
            </a:r>
            <a:r>
              <a:rPr lang="en-US" altLang="zh-TW" sz="3600" dirty="0" err="1" smtClean="0"/>
              <a:t>Ada</a:t>
            </a:r>
            <a:r>
              <a:rPr lang="en-US" altLang="zh-TW" sz="3600" dirty="0" smtClean="0"/>
              <a:t> </a:t>
            </a:r>
            <a:r>
              <a:rPr lang="zh-TW" altLang="en-US" sz="3600" dirty="0" smtClean="0"/>
              <a:t>命名。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200px-JohnvonNeumann-LosAlam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190500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 descr="220px-Ada_Lovel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412776"/>
            <a:ext cx="1991464" cy="3168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 descr="0111200334-Pas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6672"/>
            <a:ext cx="2088232" cy="2515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 descr="babb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1" y="3645024"/>
            <a:ext cx="2088232" cy="247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 descr="Tur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645024"/>
            <a:ext cx="2160240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20px-Ada_Love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9864" y="4653136"/>
            <a:ext cx="1224136" cy="1947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計算程式的核心技術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772816"/>
            <a:ext cx="7772400" cy="4572000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在 </a:t>
            </a:r>
            <a:r>
              <a:rPr lang="en-US" altLang="zh-TW" sz="3200" dirty="0" smtClean="0"/>
              <a:t>1840 </a:t>
            </a:r>
            <a:r>
              <a:rPr lang="zh-TW" altLang="en-US" sz="3200" dirty="0" smtClean="0"/>
              <a:t>年代，</a:t>
            </a:r>
            <a:r>
              <a:rPr lang="en-US" altLang="zh-TW" sz="3200" dirty="0" smtClean="0"/>
              <a:t>Babbage </a:t>
            </a:r>
            <a:r>
              <a:rPr lang="zh-TW" altLang="en-US" sz="3200" dirty="0" smtClean="0"/>
              <a:t>和 </a:t>
            </a:r>
            <a:r>
              <a:rPr lang="en-US" altLang="zh-TW" sz="3200" dirty="0" err="1" smtClean="0"/>
              <a:t>Ada</a:t>
            </a:r>
            <a:r>
              <a:rPr lang="en-US" altLang="zh-TW" sz="3200" dirty="0" smtClean="0"/>
              <a:t> </a:t>
            </a:r>
            <a:r>
              <a:rPr lang="zh-TW" altLang="en-US" sz="3200" dirty="0" smtClean="0"/>
              <a:t>已經認識到： </a:t>
            </a:r>
            <a:r>
              <a:rPr lang="zh-TW" altLang="en-US" sz="3200" b="1" dirty="0" smtClean="0"/>
              <a:t>計算程式的核心技術在於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重複</a:t>
            </a:r>
            <a:r>
              <a:rPr lang="zh-TW" altLang="en-US" sz="3200" dirty="0" smtClean="0"/>
              <a:t> 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r>
              <a:rPr lang="en-US" altLang="zh-TW" sz="3200" dirty="0" smtClean="0"/>
              <a:t>(The real importance of an automatic computer) </a:t>
            </a:r>
            <a:r>
              <a:rPr lang="en-US" altLang="zh-TW" sz="3200" i="1" dirty="0" smtClean="0"/>
              <a:t>lies in the possibility of using a given sequence of instructions </a:t>
            </a:r>
            <a:r>
              <a:rPr lang="en-US" altLang="zh-TW" sz="3200" b="1" i="1" dirty="0" smtClean="0">
                <a:solidFill>
                  <a:srgbClr val="FFFF00"/>
                </a:solidFill>
              </a:rPr>
              <a:t>repeatedly</a:t>
            </a:r>
            <a:r>
              <a:rPr lang="en-US" altLang="zh-TW" sz="3200" i="1" dirty="0" smtClean="0"/>
              <a:t>, the number of times being either </a:t>
            </a:r>
            <a:r>
              <a:rPr lang="en-US" altLang="zh-TW" sz="3200" i="1" dirty="0" err="1" smtClean="0"/>
              <a:t>preassigned</a:t>
            </a:r>
            <a:r>
              <a:rPr lang="en-US" altLang="zh-TW" sz="3200" i="1" dirty="0" smtClean="0"/>
              <a:t> or dependent upon the results of the computation. 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200px-JohnvonNeumann-LosAlam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4392488" cy="5710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John von Neumann(1903</a:t>
            </a:r>
            <a:r>
              <a:rPr lang="zh-TW" altLang="en-US" dirty="0" smtClean="0"/>
              <a:t>－</a:t>
            </a:r>
            <a:r>
              <a:rPr lang="en-US" altLang="zh-TW" dirty="0" smtClean="0"/>
              <a:t>1957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約翰</a:t>
            </a:r>
            <a:r>
              <a:rPr lang="en-US" altLang="zh-TW" sz="3600" b="1" dirty="0" smtClean="0"/>
              <a:t>·</a:t>
            </a:r>
            <a:r>
              <a:rPr lang="zh-TW" altLang="en-US" sz="3600" b="1" dirty="0" smtClean="0"/>
              <a:t>馮</a:t>
            </a:r>
            <a:r>
              <a:rPr lang="en-US" altLang="zh-TW" sz="3600" b="1" dirty="0" smtClean="0"/>
              <a:t>·</a:t>
            </a:r>
            <a:r>
              <a:rPr lang="zh-TW" altLang="en-US" sz="3600" b="1" dirty="0" smtClean="0"/>
              <a:t>諾伊曼</a:t>
            </a:r>
            <a:r>
              <a:rPr lang="zh-TW" altLang="en-US" sz="3600" dirty="0" smtClean="0"/>
              <a:t>，出生於匈牙利的美國籍猶太人數學家，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現代電腦創始人之一</a:t>
            </a:r>
            <a:r>
              <a:rPr lang="zh-TW" altLang="en-US" sz="3600" dirty="0" smtClean="0"/>
              <a:t>。他在電腦科學、經濟、物理學中的量子力學及幾乎所有數學領域都作過重大貢獻。</a:t>
            </a:r>
            <a:endParaRPr lang="zh-TW" altLang="en-US" sz="3600" dirty="0"/>
          </a:p>
        </p:txBody>
      </p:sp>
      <p:pic>
        <p:nvPicPr>
          <p:cNvPr id="4" name="圖片 3" descr="200px-JohnvonNeumann-LosAlam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437112"/>
            <a:ext cx="1656184" cy="2153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John von Neumann(1903</a:t>
            </a:r>
            <a:r>
              <a:rPr lang="zh-TW" altLang="en-US" dirty="0" smtClean="0"/>
              <a:t>－</a:t>
            </a:r>
            <a:r>
              <a:rPr lang="en-US" altLang="zh-TW" dirty="0" smtClean="0"/>
              <a:t>1957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1945</a:t>
            </a:r>
            <a:r>
              <a:rPr lang="zh-TW" altLang="en-US" sz="3600" dirty="0" smtClean="0"/>
              <a:t>年</a:t>
            </a:r>
            <a:r>
              <a:rPr lang="en-US" altLang="zh-TW" sz="3600" dirty="0" smtClean="0"/>
              <a:t>6</a:t>
            </a:r>
            <a:r>
              <a:rPr lang="zh-TW" altLang="en-US" sz="3600" dirty="0" smtClean="0"/>
              <a:t>月，馮</a:t>
            </a:r>
            <a:r>
              <a:rPr lang="en-US" altLang="zh-TW" sz="3600" dirty="0" smtClean="0"/>
              <a:t>·</a:t>
            </a:r>
            <a:r>
              <a:rPr lang="zh-TW" altLang="en-US" sz="3600" dirty="0" smtClean="0"/>
              <a:t>諾伊曼與戈德斯坦、勃克斯等人，聯名發表了一篇長達</a:t>
            </a:r>
            <a:r>
              <a:rPr lang="en-US" altLang="zh-TW" sz="3600" dirty="0" smtClean="0"/>
              <a:t>101</a:t>
            </a:r>
            <a:r>
              <a:rPr lang="zh-TW" altLang="en-US" sz="3600" dirty="0" smtClean="0"/>
              <a:t>頁紙的報告，即電腦史上著名的「</a:t>
            </a:r>
            <a:r>
              <a:rPr lang="en-US" altLang="zh-TW" sz="3600" dirty="0" smtClean="0"/>
              <a:t>101</a:t>
            </a:r>
            <a:r>
              <a:rPr lang="zh-TW" altLang="en-US" sz="3600" dirty="0" smtClean="0"/>
              <a:t>頁報告」，是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現代電腦科學發展里程碑式的文獻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</p:txBody>
      </p:sp>
      <p:pic>
        <p:nvPicPr>
          <p:cNvPr id="4" name="圖片 3" descr="200px-JohnvonNeumann-LosAlam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437112"/>
            <a:ext cx="1656184" cy="2153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0px-JohnvonNeumann-LosAlam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437112"/>
            <a:ext cx="1656184" cy="2153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John von Neumann(1903</a:t>
            </a:r>
            <a:r>
              <a:rPr lang="zh-TW" altLang="en-US" dirty="0" smtClean="0"/>
              <a:t>－</a:t>
            </a:r>
            <a:r>
              <a:rPr lang="en-US" altLang="zh-TW" dirty="0" smtClean="0"/>
              <a:t>1957)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明確規定用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二進制</a:t>
            </a:r>
            <a:r>
              <a:rPr lang="zh-TW" altLang="en-US" sz="3600" dirty="0" smtClean="0"/>
              <a:t>替代十進制運算，並將電腦分成五大組件，這一卓越的思想為電子電腦的</a:t>
            </a:r>
            <a:r>
              <a:rPr lang="zh-TW" altLang="en-US" sz="3600" dirty="0" smtClean="0">
                <a:hlinkClick r:id="rId3" tooltip="邏輯"/>
              </a:rPr>
              <a:t>邏輯</a:t>
            </a:r>
            <a:r>
              <a:rPr lang="zh-TW" altLang="en-US" sz="3600" dirty="0" smtClean="0"/>
              <a:t>結構設計奠定了基礎，已成為電腦設計的基本原則。</a:t>
            </a:r>
          </a:p>
          <a:p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John von Neumann(1903</a:t>
            </a:r>
            <a:r>
              <a:rPr lang="zh-TW" altLang="en-US" dirty="0" smtClean="0"/>
              <a:t>－</a:t>
            </a:r>
            <a:r>
              <a:rPr lang="en-US" altLang="zh-TW" dirty="0" smtClean="0"/>
              <a:t>1957)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1951</a:t>
            </a:r>
            <a:r>
              <a:rPr lang="zh-TW" altLang="en-US" sz="3600" dirty="0" smtClean="0"/>
              <a:t>年，</a:t>
            </a:r>
            <a:r>
              <a:rPr lang="en-US" altLang="zh-TW" sz="3600" dirty="0" err="1" smtClean="0">
                <a:hlinkClick r:id="rId2" tooltip="EDVAC"/>
              </a:rPr>
              <a:t>EDVAC</a:t>
            </a:r>
            <a:r>
              <a:rPr lang="zh-TW" altLang="en-US" sz="3600" dirty="0" smtClean="0"/>
              <a:t>電腦宣告完成。由於他在電腦邏輯結構設計上的偉大貢獻，他被譽為</a:t>
            </a:r>
            <a:r>
              <a:rPr lang="zh-TW" altLang="en-US" sz="3600" b="1" dirty="0" smtClean="0"/>
              <a:t>電腦「電子電腦之父</a:t>
            </a:r>
            <a:r>
              <a:rPr lang="zh-TW" altLang="en-US" sz="3600" dirty="0" smtClean="0"/>
              <a:t>」。</a:t>
            </a:r>
            <a:endParaRPr lang="zh-TW" altLang="en-US" sz="3600" dirty="0"/>
          </a:p>
        </p:txBody>
      </p:sp>
      <p:pic>
        <p:nvPicPr>
          <p:cNvPr id="4" name="圖片 3" descr="200px-JohnvonNeumann-LosAlamo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437112"/>
            <a:ext cx="1656184" cy="2153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Tu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4664"/>
            <a:ext cx="5256584" cy="6045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Alan </a:t>
            </a:r>
            <a:r>
              <a:rPr lang="en-US" altLang="zh-TW" dirty="0" err="1" smtClean="0"/>
              <a:t>Mathison</a:t>
            </a:r>
            <a:r>
              <a:rPr lang="en-US" altLang="zh-TW" dirty="0" smtClean="0"/>
              <a:t> Turing(1912-1954)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英國數學家、邏輯學家，他被視為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計算機科學之父</a:t>
            </a:r>
            <a:endParaRPr lang="en-US" altLang="zh-TW" sz="3600" b="1" dirty="0" smtClean="0">
              <a:solidFill>
                <a:srgbClr val="FFFF00"/>
              </a:solidFill>
            </a:endParaRPr>
          </a:p>
          <a:p>
            <a:r>
              <a:rPr lang="en-US" altLang="zh-TW" sz="3600" dirty="0" smtClean="0"/>
              <a:t>1931</a:t>
            </a:r>
            <a:r>
              <a:rPr lang="zh-TW" altLang="en-US" sz="3600" dirty="0" smtClean="0"/>
              <a:t>年，</a:t>
            </a:r>
            <a:r>
              <a:rPr lang="en-US" altLang="zh-TW" sz="3600" dirty="0" smtClean="0"/>
              <a:t>Turing</a:t>
            </a:r>
            <a:r>
              <a:rPr lang="zh-TW" altLang="en-US" sz="3600" dirty="0" smtClean="0"/>
              <a:t>考入劍橋大學國王學院。</a:t>
            </a:r>
            <a:r>
              <a:rPr lang="en-US" altLang="zh-TW" sz="3600" dirty="0" smtClean="0"/>
              <a:t>1934</a:t>
            </a:r>
            <a:r>
              <a:rPr lang="zh-TW" altLang="en-US" sz="3600" dirty="0" smtClean="0"/>
              <a:t>年他以優異成績畢業。</a:t>
            </a:r>
            <a:r>
              <a:rPr lang="en-US" altLang="zh-TW" sz="3600" dirty="0" smtClean="0"/>
              <a:t>1935</a:t>
            </a:r>
            <a:r>
              <a:rPr lang="zh-TW" altLang="en-US" sz="3600" dirty="0" smtClean="0"/>
              <a:t>年因為一篇有關中心極限定理的論文當選為國王學院院士。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Turing Test – Can Machine Think?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28800"/>
            <a:ext cx="8136904" cy="472676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Turing </a:t>
            </a:r>
            <a:r>
              <a:rPr lang="zh-TW" altLang="en-US" sz="3600" dirty="0" smtClean="0"/>
              <a:t>對於</a:t>
            </a:r>
            <a:r>
              <a:rPr lang="zh-TW" altLang="en-US" sz="3600" dirty="0" smtClean="0">
                <a:hlinkClick r:id="rId2" tooltip="人工智慧"/>
              </a:rPr>
              <a:t>人工智慧</a:t>
            </a:r>
            <a:r>
              <a:rPr lang="zh-TW" altLang="en-US" sz="3600" dirty="0" smtClean="0"/>
              <a:t>的發展有諸多貢獻，例如圖靈曾寫過一篇名為</a:t>
            </a:r>
            <a:r>
              <a:rPr lang="en-US" altLang="zh-TW" sz="3600" dirty="0" smtClean="0"/>
              <a:t>《</a:t>
            </a:r>
            <a:r>
              <a:rPr lang="zh-TW" altLang="en-US" sz="3600" dirty="0" smtClean="0"/>
              <a:t>機器會思考嗎？</a:t>
            </a:r>
            <a:r>
              <a:rPr lang="en-US" altLang="zh-TW" sz="3600" dirty="0" smtClean="0"/>
              <a:t>》</a:t>
            </a:r>
            <a:r>
              <a:rPr lang="zh-TW" altLang="en-US" sz="3600" dirty="0" smtClean="0"/>
              <a:t>（</a:t>
            </a:r>
            <a:r>
              <a:rPr lang="en-US" altLang="zh-TW" sz="3600" i="1" dirty="0" smtClean="0"/>
              <a:t>Can Machines Think?</a:t>
            </a:r>
            <a:r>
              <a:rPr lang="zh-TW" altLang="en-US" sz="3600" dirty="0" smtClean="0"/>
              <a:t>）的論文，其中提出了一種用於判定機器是否具有智能的試驗方法，即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Turing Test </a:t>
            </a:r>
            <a:r>
              <a:rPr lang="zh-TW" altLang="en-US" sz="3600" dirty="0" smtClean="0"/>
              <a:t>。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916832"/>
            <a:ext cx="7772400" cy="914400"/>
          </a:xfrm>
        </p:spPr>
        <p:txBody>
          <a:bodyPr/>
          <a:lstStyle/>
          <a:p>
            <a:r>
              <a:rPr lang="en-US" altLang="zh-TW" b="1" dirty="0" smtClean="0"/>
              <a:t>Turing Test</a:t>
            </a:r>
            <a:endParaRPr lang="zh-TW" altLang="en-US" b="1" dirty="0"/>
          </a:p>
        </p:txBody>
      </p:sp>
      <p:pic>
        <p:nvPicPr>
          <p:cNvPr id="4" name="內容版面配置區 3" descr="Turing_Test_version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620688"/>
            <a:ext cx="4320480" cy="5530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 you know?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誰發明了加法器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機械式計算機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誰是計算機科學之父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誰是電腦之父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誰是電子電腦之父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計算機科學的諾貝爾獎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誰是第一位程式設計師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半導體技術進展的經驗法則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圖靈獎</a:t>
            </a:r>
            <a:r>
              <a:rPr lang="zh-TW" altLang="en-US" dirty="0" smtClean="0"/>
              <a:t>（</a:t>
            </a:r>
            <a:r>
              <a:rPr lang="en-US" altLang="zh-TW" dirty="0" smtClean="0"/>
              <a:t>Turing Award)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783560"/>
            <a:ext cx="7906072" cy="45720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</a:rPr>
              <a:t>圖靈獎</a:t>
            </a:r>
            <a:r>
              <a:rPr lang="zh-TW" altLang="en-US" sz="3600" dirty="0" smtClean="0"/>
              <a:t>是計算機界最負盛名的獎項，有「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計算機界諾貝爾獎</a:t>
            </a:r>
            <a:r>
              <a:rPr lang="zh-TW" altLang="en-US" sz="3600" dirty="0" smtClean="0"/>
              <a:t>」之稱。</a:t>
            </a:r>
            <a:endParaRPr lang="en-US" altLang="zh-TW" sz="3600" dirty="0" smtClean="0"/>
          </a:p>
          <a:p>
            <a:r>
              <a:rPr lang="zh-TW" altLang="en-US" sz="3600" dirty="0" smtClean="0"/>
              <a:t>圖靈獎對獲獎者的要求極高，評獎程序也極嚴，一般每年只獎勵一名計算機科學家。</a:t>
            </a:r>
            <a:endParaRPr lang="en-US" altLang="zh-TW" sz="3600" dirty="0" smtClean="0"/>
          </a:p>
          <a:p>
            <a:r>
              <a:rPr lang="zh-TW" altLang="en-US" sz="3600" dirty="0" smtClean="0"/>
              <a:t>目前圖靈獎由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英特爾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(Intel)</a:t>
            </a:r>
            <a:r>
              <a:rPr lang="zh-TW" altLang="en-US" sz="3600" dirty="0" smtClean="0"/>
              <a:t>公司以及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Google</a:t>
            </a:r>
            <a:r>
              <a:rPr lang="zh-TW" altLang="en-US" sz="3600" dirty="0" smtClean="0"/>
              <a:t>公司贊助，獎金為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250,000</a:t>
            </a:r>
            <a:r>
              <a:rPr lang="zh-TW" altLang="en-US" sz="3600" dirty="0" smtClean="0"/>
              <a:t>美元。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5943600"/>
            <a:ext cx="7772400" cy="914400"/>
          </a:xfrm>
        </p:spPr>
        <p:txBody>
          <a:bodyPr/>
          <a:lstStyle/>
          <a:p>
            <a:r>
              <a:rPr lang="en-US" altLang="zh-TW" dirty="0" smtClean="0"/>
              <a:t>1946 </a:t>
            </a:r>
            <a:r>
              <a:rPr lang="en-US" altLang="zh-TW" b="1" dirty="0" smtClean="0"/>
              <a:t>Vacuum tube computer</a:t>
            </a:r>
            <a:endParaRPr lang="zh-TW" altLang="en-US" dirty="0"/>
          </a:p>
        </p:txBody>
      </p:sp>
      <p:pic>
        <p:nvPicPr>
          <p:cNvPr id="4" name="內容版面配置區 3" descr="eniac-706368(Vacuum tube computer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7056784" cy="551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5733256"/>
            <a:ext cx="7772400" cy="914400"/>
          </a:xfrm>
        </p:spPr>
        <p:txBody>
          <a:bodyPr/>
          <a:lstStyle/>
          <a:p>
            <a:r>
              <a:rPr lang="en-US" altLang="zh-TW" sz="2800" dirty="0" smtClean="0"/>
              <a:t>1947</a:t>
            </a:r>
            <a:r>
              <a:rPr lang="zh-TW" altLang="en-US" sz="2800" dirty="0" smtClean="0"/>
              <a:t>年。電晶體發明人</a:t>
            </a:r>
            <a:r>
              <a:rPr lang="en-US" altLang="zh-TW" sz="2800" dirty="0" smtClean="0"/>
              <a:t>: William Shockley </a:t>
            </a:r>
            <a:r>
              <a:rPr lang="zh-TW" altLang="en-US" sz="2800" dirty="0" smtClean="0"/>
              <a:t>、 </a:t>
            </a:r>
            <a:r>
              <a:rPr lang="en-US" altLang="zh-TW" sz="2800" dirty="0" smtClean="0"/>
              <a:t>John Bardeen</a:t>
            </a:r>
            <a:r>
              <a:rPr lang="zh-TW" altLang="en-US" sz="2800" dirty="0" smtClean="0"/>
              <a:t>與 </a:t>
            </a:r>
            <a:r>
              <a:rPr lang="en-US" altLang="zh-TW" sz="2800" dirty="0" smtClean="0"/>
              <a:t>Walter Brattain</a:t>
            </a:r>
            <a:endParaRPr lang="zh-TW" altLang="en-US" sz="2800" dirty="0"/>
          </a:p>
        </p:txBody>
      </p:sp>
      <p:pic>
        <p:nvPicPr>
          <p:cNvPr id="4" name="內容版面配置區 3" descr="William Shockley (坐著)、 John Bardeen與 Walter Brattain(194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4248472" cy="541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 descr="Transistor01_550x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140968"/>
            <a:ext cx="3012415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5943600"/>
            <a:ext cx="7772400" cy="9144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1954</a:t>
            </a:r>
            <a:r>
              <a:rPr lang="zh-TW" altLang="en-US" dirty="0" smtClean="0">
                <a:solidFill>
                  <a:srgbClr val="00B0F0"/>
                </a:solidFill>
              </a:rPr>
              <a:t>年。</a:t>
            </a:r>
            <a:r>
              <a:rPr lang="en-US" altLang="zh-TW" dirty="0" err="1" smtClean="0">
                <a:solidFill>
                  <a:srgbClr val="00B0F0"/>
                </a:solidFill>
              </a:rPr>
              <a:t>TRADIC</a:t>
            </a:r>
            <a:r>
              <a:rPr lang="en-US" altLang="zh-TW" dirty="0" smtClean="0">
                <a:solidFill>
                  <a:srgbClr val="00B0F0"/>
                </a:solidFill>
              </a:rPr>
              <a:t>(</a:t>
            </a:r>
            <a:r>
              <a:rPr lang="zh-TW" altLang="en-US" dirty="0" smtClean="0">
                <a:solidFill>
                  <a:srgbClr val="00B0F0"/>
                </a:solidFill>
              </a:rPr>
              <a:t>電晶體電腦</a:t>
            </a:r>
            <a:r>
              <a:rPr lang="en-US" altLang="zh-TW" dirty="0" smtClean="0">
                <a:solidFill>
                  <a:srgbClr val="00B0F0"/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 descr="TRADIC(電晶體電腦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4968552" cy="5515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365104"/>
            <a:ext cx="2160240" cy="138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積體電路 </a:t>
            </a:r>
            <a:r>
              <a:rPr lang="en-US" altLang="zh-TW" dirty="0" smtClean="0"/>
              <a:t> (1964-1970)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3501008"/>
            <a:ext cx="8460432" cy="3718648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積體電路 </a:t>
            </a:r>
            <a:r>
              <a:rPr lang="en-US" altLang="zh-TW" sz="3600" dirty="0" smtClean="0"/>
              <a:t>IC ( Integrated Circuit), </a:t>
            </a:r>
            <a:r>
              <a:rPr lang="zh-TW" altLang="en-US" sz="3600" dirty="0" smtClean="0"/>
              <a:t>它將所有電子元件（如電晶體、電阻、二極體等）聚集在一個大約指甲大小的</a:t>
            </a:r>
            <a:r>
              <a:rPr lang="zh-TW" altLang="en-US" sz="3600" dirty="0" smtClean="0">
                <a:solidFill>
                  <a:srgbClr val="FFFF00"/>
                </a:solidFill>
              </a:rPr>
              <a:t>晶片</a:t>
            </a:r>
            <a:r>
              <a:rPr lang="en-US" altLang="zh-TW" sz="3600" dirty="0" smtClean="0"/>
              <a:t>(chip) </a:t>
            </a:r>
            <a:r>
              <a:rPr lang="zh-TW" altLang="en-US" sz="3600" dirty="0" smtClean="0"/>
              <a:t>上，如此不但體積縮小、成本低廉、而且</a:t>
            </a:r>
            <a:r>
              <a:rPr lang="zh-TW" altLang="en-US" sz="3600" dirty="0" smtClean="0">
                <a:solidFill>
                  <a:srgbClr val="FFFF00"/>
                </a:solidFill>
              </a:rPr>
              <a:t>運算速度更快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3476625" cy="226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VLSI(Very Large Scale IC, 1970~)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558824" cy="4367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摩爾定律　</a:t>
            </a:r>
            <a:r>
              <a:rPr lang="en-US" altLang="zh-TW" dirty="0" smtClean="0"/>
              <a:t>Moore's Law</a:t>
            </a:r>
            <a:endParaRPr lang="zh-TW" altLang="en-US" dirty="0"/>
          </a:p>
        </p:txBody>
      </p:sp>
      <p:pic>
        <p:nvPicPr>
          <p:cNvPr id="4" name="內容版面配置區 3" descr="Moore'sLa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195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Moore's Law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FF00"/>
                </a:solidFill>
              </a:rPr>
              <a:t>摩爾定律</a:t>
            </a:r>
            <a:r>
              <a:rPr lang="zh-TW" altLang="en-US" sz="3600" dirty="0" smtClean="0"/>
              <a:t>是指：</a:t>
            </a:r>
            <a:r>
              <a:rPr lang="en-US" altLang="zh-TW" sz="3600" dirty="0" smtClean="0"/>
              <a:t>IC</a:t>
            </a:r>
            <a:r>
              <a:rPr lang="zh-TW" altLang="en-US" sz="3600" dirty="0" smtClean="0"/>
              <a:t>上可容納的電晶體數目，約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每隔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18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個月</a:t>
            </a:r>
            <a:r>
              <a:rPr lang="zh-TW" altLang="en-US" sz="3600" dirty="0" smtClean="0"/>
              <a:t>便會增加一倍，性能也將提升一倍</a:t>
            </a:r>
            <a:endParaRPr lang="en-US" altLang="zh-TW" sz="3600" dirty="0" smtClean="0"/>
          </a:p>
          <a:p>
            <a:r>
              <a:rPr lang="zh-TW" altLang="en-US" sz="3600" b="1" dirty="0" smtClean="0">
                <a:solidFill>
                  <a:srgbClr val="FFFF00"/>
                </a:solidFill>
              </a:rPr>
              <a:t>摩爾定律</a:t>
            </a:r>
            <a:r>
              <a:rPr lang="zh-TW" altLang="en-US" sz="3600" dirty="0" smtClean="0"/>
              <a:t>是簡單評估半導體技術進展的經驗法則，</a:t>
            </a:r>
            <a:r>
              <a:rPr lang="en-US" altLang="zh-TW" sz="3600" dirty="0" smtClean="0"/>
              <a:t>IC</a:t>
            </a:r>
            <a:r>
              <a:rPr lang="zh-TW" altLang="en-US" sz="3600" dirty="0" smtClean="0"/>
              <a:t>製程技術是以一直線的方式向前推展，使得</a:t>
            </a:r>
            <a:r>
              <a:rPr lang="en-US" altLang="zh-TW" sz="3600" dirty="0" smtClean="0"/>
              <a:t>IC</a:t>
            </a:r>
            <a:r>
              <a:rPr lang="zh-TW" altLang="en-US" sz="3600" dirty="0" smtClean="0"/>
              <a:t>產品能持續降低成本，提升性能，增加功能。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Now, Do you know?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誰發明了加法器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機械式計算機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?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誰是計算機科學之父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?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誰是電腦之父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?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誰是電子電腦之父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?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計算機科學的諾貝爾獎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?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誰是第一位程式設計師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?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半導體技術進展的經驗法則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?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200px-JohnvonNeumann-LosAlam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190500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圖片 4" descr="220px-Ada_Lovela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484784"/>
            <a:ext cx="1991464" cy="3168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 descr="0111200334-Pas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6672"/>
            <a:ext cx="2088232" cy="2515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 descr="babb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1" y="3645024"/>
            <a:ext cx="2088232" cy="2473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 descr="Tur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645024"/>
            <a:ext cx="2160240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0111200334-Pas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620688"/>
            <a:ext cx="4608512" cy="5552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111200334-Pas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4134" y="4653136"/>
            <a:ext cx="1669865" cy="2011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Blaise</a:t>
            </a:r>
            <a:r>
              <a:rPr lang="en-US" altLang="zh-TW" dirty="0" smtClean="0"/>
              <a:t> Pascal (1623 --- 1662)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他是一個天才洋溢充滿了創造力的人，在數學、物理、計算機、哲學、神學、 文學都有傳世的作品。 關於他的數學創作，大家熟知的應該是「</a:t>
            </a:r>
            <a:r>
              <a:rPr lang="zh-TW" altLang="en-US" sz="3600" dirty="0" smtClean="0">
                <a:solidFill>
                  <a:srgbClr val="FFFF00"/>
                </a:solidFill>
              </a:rPr>
              <a:t>巴斯卡三角</a:t>
            </a:r>
            <a:r>
              <a:rPr lang="zh-TW" altLang="en-US" sz="3600" dirty="0" smtClean="0"/>
              <a:t>」</a:t>
            </a:r>
            <a:endParaRPr lang="en-US" altLang="zh-TW" sz="3600" dirty="0" smtClean="0"/>
          </a:p>
          <a:p>
            <a:r>
              <a:rPr lang="en-US" altLang="zh-TW" sz="3600" dirty="0" smtClean="0"/>
              <a:t>Pascal </a:t>
            </a:r>
            <a:r>
              <a:rPr lang="zh-TW" altLang="en-US" sz="3600" dirty="0" smtClean="0"/>
              <a:t>的父親是個上流社會人士，家裡很有文化氣氛。 當時的</a:t>
            </a:r>
            <a:r>
              <a:rPr lang="zh-TW" altLang="en-US" sz="3600" dirty="0" smtClean="0">
                <a:solidFill>
                  <a:srgbClr val="FFFF00"/>
                </a:solidFill>
              </a:rPr>
              <a:t>法國人</a:t>
            </a:r>
            <a:r>
              <a:rPr lang="zh-TW" altLang="en-US" sz="3600" dirty="0" smtClean="0"/>
              <a:t>，</a:t>
            </a:r>
            <a:r>
              <a:rPr lang="zh-TW" altLang="en-US" sz="3600" dirty="0" smtClean="0">
                <a:solidFill>
                  <a:srgbClr val="FFFF00"/>
                </a:solidFill>
              </a:rPr>
              <a:t>以數學為高尚之文化活動</a:t>
            </a:r>
            <a:r>
              <a:rPr lang="zh-TW" altLang="en-US" sz="3600" dirty="0" smtClean="0"/>
              <a:t>之一。</a:t>
            </a:r>
            <a:endParaRPr lang="en-US" altLang="zh-TW" sz="3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111200334-Pas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4134" y="4653136"/>
            <a:ext cx="1669865" cy="2011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Blaise</a:t>
            </a:r>
            <a:r>
              <a:rPr lang="en-US" altLang="zh-TW" dirty="0" smtClean="0"/>
              <a:t> Pascal (1623 --- 1662)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為了協助富有的老爸算帳，</a:t>
            </a:r>
            <a:r>
              <a:rPr lang="en-US" altLang="zh-TW" sz="3600" dirty="0" smtClean="0"/>
              <a:t>Pascal </a:t>
            </a:r>
            <a:r>
              <a:rPr lang="zh-TW" altLang="en-US" sz="3600" dirty="0" smtClean="0"/>
              <a:t>在十七、八歲的時候， 利用</a:t>
            </a:r>
            <a:r>
              <a:rPr lang="zh-TW" altLang="en-US" sz="3600" dirty="0" smtClean="0">
                <a:solidFill>
                  <a:srgbClr val="FFFF00"/>
                </a:solidFill>
              </a:rPr>
              <a:t>升降機的齒輪</a:t>
            </a:r>
            <a:r>
              <a:rPr lang="zh-TW" altLang="en-US" sz="3600" dirty="0" smtClean="0"/>
              <a:t>設計了一部桌上型</a:t>
            </a:r>
            <a:r>
              <a:rPr lang="zh-TW" altLang="en-US" sz="3600" dirty="0" smtClean="0">
                <a:solidFill>
                  <a:srgbClr val="FFFF00"/>
                </a:solidFill>
              </a:rPr>
              <a:t>機械計算機</a:t>
            </a:r>
            <a:r>
              <a:rPr lang="zh-TW" altLang="en-US" sz="3600" dirty="0" smtClean="0"/>
              <a:t>，它可以透過撥盤輸入數值， 在人力轉動下自動作整數加法計算。</a:t>
            </a:r>
            <a:r>
              <a:rPr lang="en-US" altLang="zh-TW" sz="3600" dirty="0" smtClean="0"/>
              <a:t>Pascal </a:t>
            </a:r>
            <a:r>
              <a:rPr lang="zh-TW" altLang="en-US" sz="3600" dirty="0" smtClean="0"/>
              <a:t>計算機被今日普遍認定是最早的機械型計算機。</a:t>
            </a:r>
            <a:endParaRPr lang="zh-TW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加法器</a:t>
            </a:r>
            <a:r>
              <a:rPr lang="en-US" altLang="zh-TW" b="1" dirty="0" smtClean="0"/>
              <a:t>(adder)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u="sng" dirty="0" smtClean="0"/>
              <a:t>法國</a:t>
            </a:r>
            <a:r>
              <a:rPr lang="zh-TW" altLang="en-US" sz="4000" dirty="0" smtClean="0"/>
              <a:t>數學家</a:t>
            </a:r>
            <a:r>
              <a:rPr lang="zh-TW" altLang="en-US" sz="4000" b="1" u="sng" dirty="0" smtClean="0"/>
              <a:t>巴斯卡</a:t>
            </a:r>
            <a:r>
              <a:rPr lang="en-US" altLang="zh-TW" sz="4000" dirty="0" smtClean="0"/>
              <a:t>(Pascal)</a:t>
            </a:r>
            <a:r>
              <a:rPr lang="zh-TW" altLang="en-US" sz="4000" dirty="0" smtClean="0"/>
              <a:t>利用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機器齒輪</a:t>
            </a:r>
            <a:r>
              <a:rPr lang="zh-TW" altLang="en-US" sz="4000" dirty="0" smtClean="0"/>
              <a:t>的機械作原理，發明了</a:t>
            </a:r>
            <a:r>
              <a:rPr lang="zh-TW" altLang="en-US" sz="4000" b="1" dirty="0" smtClean="0"/>
              <a:t>加法器</a:t>
            </a:r>
            <a:r>
              <a:rPr lang="en-US" altLang="zh-TW" sz="4000" b="1" dirty="0" smtClean="0"/>
              <a:t>(adder)</a:t>
            </a:r>
            <a:r>
              <a:rPr lang="zh-TW" altLang="en-US" sz="4000" dirty="0" smtClean="0"/>
              <a:t>，由此開始了機械或計算工具的使用。</a:t>
            </a:r>
            <a:endParaRPr lang="en-US" altLang="zh-TW" sz="4000" dirty="0" smtClean="0"/>
          </a:p>
        </p:txBody>
      </p:sp>
      <p:pic>
        <p:nvPicPr>
          <p:cNvPr id="4" name="圖片 3" descr="0111200334-Pas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4134" y="4653136"/>
            <a:ext cx="1669865" cy="2011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0111200334-Pas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72401" y="5517232"/>
            <a:ext cx="971599" cy="1170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4221088"/>
            <a:ext cx="8208912" cy="1918448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其外觀上有六個輪子，分別代表著個、十、百、千、萬、十萬，只需要順時針撥動輪子就可以進行加法，而逆時針撥動輪子就可以進行減法，原理和手錶很像，是計算機的開山始祖。</a:t>
            </a:r>
          </a:p>
          <a:p>
            <a:endParaRPr lang="zh-TW" altLang="en-US" sz="3200" dirty="0"/>
          </a:p>
        </p:txBody>
      </p:sp>
      <p:pic>
        <p:nvPicPr>
          <p:cNvPr id="4" name="圖片 3" descr="Pascalin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0648"/>
            <a:ext cx="6912768" cy="3784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babb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692695"/>
            <a:ext cx="4680520" cy="5543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227</TotalTime>
  <Words>1302</Words>
  <Application>Microsoft Office PowerPoint</Application>
  <PresentationFormat>如螢幕大小 (4:3)</PresentationFormat>
  <Paragraphs>77</Paragraphs>
  <Slides>39</Slides>
  <Notes>0</Notes>
  <HiddenSlides>9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地鐵</vt:lpstr>
      <vt:lpstr>Computer History</vt:lpstr>
      <vt:lpstr>PowerPoint 簡報</vt:lpstr>
      <vt:lpstr>Do you know?</vt:lpstr>
      <vt:lpstr>PowerPoint 簡報</vt:lpstr>
      <vt:lpstr>Blaise Pascal (1623 --- 1662)</vt:lpstr>
      <vt:lpstr>Blaise Pascal (1623 --- 1662)</vt:lpstr>
      <vt:lpstr>加法器(adder)</vt:lpstr>
      <vt:lpstr>PowerPoint 簡報</vt:lpstr>
      <vt:lpstr>PowerPoint 簡報</vt:lpstr>
      <vt:lpstr>Babbage (1791—1871)</vt:lpstr>
      <vt:lpstr>Babbage (1791—1871)</vt:lpstr>
      <vt:lpstr>1822</vt:lpstr>
      <vt:lpstr>Babbage (1791—1871)</vt:lpstr>
      <vt:lpstr>PowerPoint 簡報</vt:lpstr>
      <vt:lpstr>Babbage (1791—1871)</vt:lpstr>
      <vt:lpstr>Babbage (1791—1871)</vt:lpstr>
      <vt:lpstr>Babbage (1791—1871)</vt:lpstr>
      <vt:lpstr>PowerPoint 簡報</vt:lpstr>
      <vt:lpstr>Ada Lovelace(1815-1852)</vt:lpstr>
      <vt:lpstr>計算程式的核心技術</vt:lpstr>
      <vt:lpstr>PowerPoint 簡報</vt:lpstr>
      <vt:lpstr>John von Neumann(1903－1957）</vt:lpstr>
      <vt:lpstr>John von Neumann(1903－1957）</vt:lpstr>
      <vt:lpstr>John von Neumann(1903－1957)</vt:lpstr>
      <vt:lpstr>John von Neumann(1903－1957)</vt:lpstr>
      <vt:lpstr>PowerPoint 簡報</vt:lpstr>
      <vt:lpstr>Alan Mathison Turing(1912-1954)</vt:lpstr>
      <vt:lpstr>Turing Test – Can Machine Think?</vt:lpstr>
      <vt:lpstr>Turing Test</vt:lpstr>
      <vt:lpstr>圖靈獎（Turing Award)</vt:lpstr>
      <vt:lpstr>1946 Vacuum tube computer</vt:lpstr>
      <vt:lpstr>1947年。電晶體發明人: William Shockley 、 John Bardeen與 Walter Brattain</vt:lpstr>
      <vt:lpstr>1954年。TRADIC(電晶體電腦)</vt:lpstr>
      <vt:lpstr>積體電路  (1964-1970)</vt:lpstr>
      <vt:lpstr>VLSI(Very Large Scale IC, 1970~)</vt:lpstr>
      <vt:lpstr>摩爾定律　Moore's Law</vt:lpstr>
      <vt:lpstr>Moore's Law</vt:lpstr>
      <vt:lpstr>Now, Do you know?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syajh</dc:creator>
  <cp:lastModifiedBy>admin</cp:lastModifiedBy>
  <cp:revision>20</cp:revision>
  <dcterms:created xsi:type="dcterms:W3CDTF">2011-09-20T15:49:10Z</dcterms:created>
  <dcterms:modified xsi:type="dcterms:W3CDTF">2011-09-21T01:58:32Z</dcterms:modified>
</cp:coreProperties>
</file>